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800" b="1"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43C227-5A60-4DD2-B581-E2A009821CE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2933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D96C45-B875-4201-9327-081063C1562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54362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D657BC1-B303-4FDF-9AE5-6DBD0726E73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197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DAC102-523B-4C01-B87B-FCF76B9B2B2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4218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DA019A-A2B0-4104-9306-2172E88B22B3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9379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DAEFDF-C2CD-49D5-8A49-89A151FCA6D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68321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9B5C9D-EF3F-436F-B6EF-DEFA368FD95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3682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BCFA1-F8F7-4F44-9045-5879CF812B5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55233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9929B-5EFB-4C0B-B217-BAE6C53B367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3144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06D39-6B58-4D15-B617-57FF7EED122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55046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206EDD-4035-4154-9ADE-2D41C780835A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491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AED324-DB5A-47A2-8663-D2C8EC0AC00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264439"/>
            <a:ext cx="7879432" cy="1698625"/>
          </a:xfrm>
        </p:spPr>
        <p:txBody>
          <a:bodyPr/>
          <a:lstStyle/>
          <a:p>
            <a:r>
              <a:rPr lang="ru-RU" altLang="ru-RU" sz="3200" i="0" dirty="0" smtClean="0"/>
              <a:t/>
            </a:r>
            <a:br>
              <a:rPr lang="ru-RU" altLang="ru-RU" sz="3200" i="0" dirty="0" smtClean="0"/>
            </a:br>
            <a:r>
              <a:rPr lang="en-US" altLang="ru-RU" sz="8000" i="0" dirty="0" smtClean="0">
                <a:solidFill>
                  <a:srgbClr val="0070C0"/>
                </a:solidFill>
              </a:rPr>
              <a:t>Pronouns</a:t>
            </a:r>
            <a:endParaRPr lang="en-US" altLang="ru-RU" sz="8000" i="0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ru-RU" sz="2800" dirty="0" smtClean="0"/>
              <a:t> </a:t>
            </a:r>
            <a:endParaRPr lang="en-US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>
                <a:solidFill>
                  <a:srgbClr val="0070C0"/>
                </a:solidFill>
              </a:rPr>
              <a:t>Explanation:</a:t>
            </a:r>
            <a:endParaRPr lang="ru-RU" i="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68375"/>
            <a:ext cx="8023225" cy="4921250"/>
          </a:xfrm>
        </p:spPr>
        <p:txBody>
          <a:bodyPr/>
          <a:lstStyle/>
          <a:p>
            <a:r>
              <a:rPr lang="ru-RU" dirty="0"/>
              <a:t>Личные местоимения в английском языке бывают двух видов: </a:t>
            </a:r>
            <a:r>
              <a:rPr lang="ru-RU" b="1" dirty="0"/>
              <a:t>субъектные</a:t>
            </a:r>
            <a:r>
              <a:rPr lang="ru-RU" dirty="0"/>
              <a:t> (</a:t>
            </a:r>
            <a:r>
              <a:rPr lang="ru-RU" i="1" dirty="0" err="1"/>
              <a:t>subject</a:t>
            </a:r>
            <a:r>
              <a:rPr lang="ru-RU" i="1" dirty="0"/>
              <a:t> </a:t>
            </a:r>
            <a:r>
              <a:rPr lang="ru-RU" i="1" dirty="0" err="1"/>
              <a:t>pronouns</a:t>
            </a:r>
            <a:r>
              <a:rPr lang="ru-RU" dirty="0"/>
              <a:t>) и </a:t>
            </a:r>
            <a:r>
              <a:rPr lang="ru-RU" b="1" dirty="0"/>
              <a:t>объектные</a:t>
            </a:r>
            <a:r>
              <a:rPr lang="ru-RU" dirty="0"/>
              <a:t> (</a:t>
            </a:r>
            <a:r>
              <a:rPr lang="ru-RU" i="1" dirty="0" err="1"/>
              <a:t>object</a:t>
            </a:r>
            <a:r>
              <a:rPr lang="ru-RU" i="1" dirty="0"/>
              <a:t> </a:t>
            </a:r>
            <a:r>
              <a:rPr lang="ru-RU" i="1" dirty="0" err="1"/>
              <a:t>pronouns</a:t>
            </a:r>
            <a:r>
              <a:rPr lang="ru-RU" dirty="0"/>
              <a:t>). Субъектные выступают </a:t>
            </a:r>
            <a:r>
              <a:rPr lang="ru-RU" b="1" dirty="0"/>
              <a:t>подлежащим</a:t>
            </a:r>
            <a:r>
              <a:rPr lang="ru-RU" dirty="0"/>
              <a:t> (</a:t>
            </a:r>
            <a:r>
              <a:rPr lang="ru-RU" i="1" dirty="0" err="1"/>
              <a:t>subject</a:t>
            </a:r>
            <a:r>
              <a:rPr lang="ru-RU" dirty="0"/>
              <a:t>) в предложении и отвечают на вопросы </a:t>
            </a:r>
            <a:r>
              <a:rPr lang="ru-RU" b="1" dirty="0"/>
              <a:t>Кто? Что?</a:t>
            </a:r>
            <a:r>
              <a:rPr lang="ru-RU" dirty="0"/>
              <a:t> 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760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24744"/>
            <a:ext cx="7469831" cy="4752528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9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Объектные же выступают </a:t>
            </a:r>
            <a:r>
              <a:rPr lang="ru-RU" b="1" dirty="0" smtClean="0"/>
              <a:t>дополнением</a:t>
            </a:r>
            <a:r>
              <a:rPr lang="ru-RU" dirty="0" smtClean="0"/>
              <a:t>(</a:t>
            </a:r>
            <a:r>
              <a:rPr lang="ru-RU" i="1" dirty="0" err="1" smtClean="0"/>
              <a:t>object</a:t>
            </a:r>
            <a:r>
              <a:rPr lang="en-US" i="1" dirty="0" smtClean="0"/>
              <a:t> pronouns</a:t>
            </a:r>
            <a:r>
              <a:rPr lang="ru-RU" dirty="0" smtClean="0"/>
              <a:t>) </a:t>
            </a:r>
            <a:r>
              <a:rPr lang="ru-RU" dirty="0"/>
              <a:t>и отвечают на вопросы падежей: </a:t>
            </a:r>
            <a:r>
              <a:rPr lang="ru-RU" b="1" dirty="0"/>
              <a:t>Кого? Чего?, Кому? Чему?, Кем? Чем?</a:t>
            </a:r>
            <a:r>
              <a:rPr lang="ru-RU" dirty="0"/>
              <a:t> и так далее.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0134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6712"/>
            <a:ext cx="8291264" cy="5732363"/>
          </a:xfrm>
        </p:spPr>
      </p:pic>
    </p:spTree>
    <p:extLst>
      <p:ext uri="{BB962C8B-B14F-4D97-AF65-F5344CB8AC3E}">
        <p14:creationId xmlns:p14="http://schemas.microsoft.com/office/powerpoint/2010/main" val="255271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>
                <a:solidFill>
                  <a:srgbClr val="FF0000"/>
                </a:solidFill>
              </a:rPr>
              <a:t> </a:t>
            </a:r>
            <a:endParaRPr lang="ru-RU" i="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7"/>
            <a:ext cx="8075240" cy="5602635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ru-RU" smtClean="0"/>
              <a:t>Company  Logo</a:t>
            </a:r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ru-RU" smtClean="0"/>
              <a:t>www.themegallery.com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2530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057400" y="3886200"/>
            <a:ext cx="5167313" cy="4143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ru-RU" sz="1600" dirty="0" smtClean="0">
                <a:solidFill>
                  <a:srgbClr val="1966B3"/>
                </a:solidFill>
              </a:rPr>
              <a:t> </a:t>
            </a:r>
            <a:endParaRPr lang="en-US" altLang="ru-RU" sz="1600" dirty="0">
              <a:solidFill>
                <a:srgbClr val="1966B3"/>
              </a:solidFill>
            </a:endParaRP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Thank You !</a:t>
            </a:r>
            <a:endParaRPr lang="ru-RU" sz="3600" b="1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A2 lesson 41</Template>
  <TotalTime>58</TotalTime>
  <Words>103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sample</vt:lpstr>
      <vt:lpstr> Pronouns</vt:lpstr>
      <vt:lpstr>Explanation:</vt:lpstr>
      <vt:lpstr> </vt:lpstr>
      <vt:lpstr> </vt:lpstr>
      <vt:lpstr> 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theme</dc:title>
  <dc:creator>Пользователь</dc:creator>
  <cp:lastModifiedBy>Пользователь</cp:lastModifiedBy>
  <cp:revision>7</cp:revision>
  <dcterms:created xsi:type="dcterms:W3CDTF">2020-12-02T03:57:19Z</dcterms:created>
  <dcterms:modified xsi:type="dcterms:W3CDTF">2021-01-06T11:07:18Z</dcterms:modified>
</cp:coreProperties>
</file>