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 snapToGrid="0">
      <p:cViewPr varScale="1">
        <p:scale>
          <a:sx n="69" d="100"/>
          <a:sy n="69" d="100"/>
        </p:scale>
        <p:origin x="7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3C17C-8ABA-4E52-8F60-55CF77275923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F3374-18AB-4EA6-B54F-042070C59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69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3C17C-8ABA-4E52-8F60-55CF77275923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F3374-18AB-4EA6-B54F-042070C59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204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3C17C-8ABA-4E52-8F60-55CF77275923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F3374-18AB-4EA6-B54F-042070C597B9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3862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3C17C-8ABA-4E52-8F60-55CF77275923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F3374-18AB-4EA6-B54F-042070C59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926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3C17C-8ABA-4E52-8F60-55CF77275923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F3374-18AB-4EA6-B54F-042070C597B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8274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3C17C-8ABA-4E52-8F60-55CF77275923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F3374-18AB-4EA6-B54F-042070C59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73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3C17C-8ABA-4E52-8F60-55CF77275923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F3374-18AB-4EA6-B54F-042070C59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934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3C17C-8ABA-4E52-8F60-55CF77275923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F3374-18AB-4EA6-B54F-042070C59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54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3C17C-8ABA-4E52-8F60-55CF77275923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F3374-18AB-4EA6-B54F-042070C59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930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3C17C-8ABA-4E52-8F60-55CF77275923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F3374-18AB-4EA6-B54F-042070C59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217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3C17C-8ABA-4E52-8F60-55CF77275923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F3374-18AB-4EA6-B54F-042070C59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85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3C17C-8ABA-4E52-8F60-55CF77275923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F3374-18AB-4EA6-B54F-042070C59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642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3C17C-8ABA-4E52-8F60-55CF77275923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F3374-18AB-4EA6-B54F-042070C59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51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3C17C-8ABA-4E52-8F60-55CF77275923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F3374-18AB-4EA6-B54F-042070C59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352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3C17C-8ABA-4E52-8F60-55CF77275923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F3374-18AB-4EA6-B54F-042070C59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261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3C17C-8ABA-4E52-8F60-55CF77275923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F3374-18AB-4EA6-B54F-042070C59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04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3C17C-8ABA-4E52-8F60-55CF77275923}" type="datetimeFigureOut">
              <a:rPr lang="ru-RU" smtClean="0"/>
              <a:t>25.08.2021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6CF3374-18AB-4EA6-B54F-042070C59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381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8" y="1395663"/>
            <a:ext cx="7552712" cy="1299411"/>
          </a:xfrm>
        </p:spPr>
        <p:txBody>
          <a:bodyPr/>
          <a:lstStyle/>
          <a:p>
            <a:r>
              <a:rPr lang="en-US" sz="9600" dirty="0" smtClean="0">
                <a:solidFill>
                  <a:schemeClr val="accent2">
                    <a:lumMod val="50000"/>
                  </a:schemeClr>
                </a:solidFill>
                <a:latin typeface="Cooper Black" panose="0208090404030B020404" pitchFamily="18" charset="0"/>
              </a:rPr>
              <a:t>Do &amp; Does</a:t>
            </a:r>
            <a:endParaRPr lang="ru-RU" sz="96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0813" y="2695074"/>
            <a:ext cx="6071369" cy="245265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 Questions</a:t>
            </a:r>
            <a:endParaRPr lang="ru-RU" sz="4800" dirty="0">
              <a:solidFill>
                <a:schemeClr val="accent2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63" b="5963"/>
          <a:stretch/>
        </p:blipFill>
        <p:spPr>
          <a:xfrm>
            <a:off x="3019927" y="3453063"/>
            <a:ext cx="5354053" cy="340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13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32348"/>
            <a:ext cx="8596668" cy="2851484"/>
          </a:xfrm>
        </p:spPr>
        <p:txBody>
          <a:bodyPr>
            <a:noAutofit/>
          </a:bodyPr>
          <a:lstStyle/>
          <a:p>
            <a:r>
              <a:rPr lang="ru-RU" sz="4400" b="1" u="sng" dirty="0" err="1">
                <a:solidFill>
                  <a:srgbClr val="FF0000"/>
                </a:solidFill>
                <a:latin typeface="Arial Black" panose="020B0A04020102020204" pitchFamily="34" charset="0"/>
              </a:rPr>
              <a:t>Do</a:t>
            </a:r>
            <a:r>
              <a:rPr lang="ru-RU" sz="4400" b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 и </a:t>
            </a:r>
            <a:r>
              <a:rPr lang="ru-RU" sz="4400" b="1" u="sng" dirty="0" err="1">
                <a:solidFill>
                  <a:srgbClr val="FF0000"/>
                </a:solidFill>
                <a:latin typeface="Arial Black" panose="020B0A04020102020204" pitchFamily="34" charset="0"/>
              </a:rPr>
              <a:t>does</a:t>
            </a:r>
            <a:r>
              <a:rPr lang="ru-RU" sz="4400" b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ru-RU" sz="2800" b="1" dirty="0">
                <a:latin typeface="Trebuchet MS" panose="020B0603020202020204" pitchFamily="34" charset="0"/>
              </a:rPr>
              <a:t>— это глаголы-помощники. Они помогают построить вопрос </a:t>
            </a:r>
            <a:r>
              <a:rPr lang="ru-RU" sz="2800" b="1" dirty="0" smtClean="0">
                <a:latin typeface="Trebuchet MS" panose="020B0603020202020204" pitchFamily="34" charset="0"/>
              </a:rPr>
              <a:t>или выразить отрицание </a:t>
            </a:r>
            <a:r>
              <a:rPr lang="ru-RU" sz="2800" b="1" dirty="0" smtClean="0">
                <a:latin typeface="Trebuchet MS" panose="020B0603020202020204" pitchFamily="34" charset="0"/>
              </a:rPr>
              <a:t>в </a:t>
            </a:r>
            <a:r>
              <a:rPr lang="ru-RU" sz="2800" b="1" dirty="0">
                <a:latin typeface="Trebuchet MS" panose="020B0603020202020204" pitchFamily="34" charset="0"/>
              </a:rPr>
              <a:t>настоящем простом времени и ставятся они, как правило, вначале вопроса: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21505"/>
            <a:ext cx="8596668" cy="3056021"/>
          </a:xfrm>
        </p:spPr>
        <p:txBody>
          <a:bodyPr/>
          <a:lstStyle/>
          <a:p>
            <a:pPr fontAlgn="base"/>
            <a:r>
              <a:rPr lang="en-US" sz="3600" b="1" dirty="0">
                <a:solidFill>
                  <a:schemeClr val="tx1"/>
                </a:solidFill>
                <a:latin typeface="Arial Black" panose="020B0A04020102020204" pitchFamily="34" charset="0"/>
              </a:rPr>
              <a:t>Do</a:t>
            </a:r>
            <a:r>
              <a:rPr lang="en-US" sz="3600" dirty="0">
                <a:solidFill>
                  <a:schemeClr val="tx1"/>
                </a:solidFill>
                <a:latin typeface="Arial Black" panose="020B0A04020102020204" pitchFamily="34" charset="0"/>
              </a:rPr>
              <a:t> you drive a car? — </a:t>
            </a:r>
            <a:r>
              <a:rPr lang="ru-RU" sz="3600" dirty="0">
                <a:solidFill>
                  <a:schemeClr val="tx1"/>
                </a:solidFill>
                <a:latin typeface="Arial Black" panose="020B0A04020102020204" pitchFamily="34" charset="0"/>
              </a:rPr>
              <a:t>Ты водишь машину,</a:t>
            </a:r>
          </a:p>
          <a:p>
            <a:pPr fontAlgn="base"/>
            <a:r>
              <a:rPr lang="en-US" sz="3600" b="1" dirty="0">
                <a:solidFill>
                  <a:schemeClr val="tx1"/>
                </a:solidFill>
                <a:latin typeface="Arial Black" panose="020B0A04020102020204" pitchFamily="34" charset="0"/>
              </a:rPr>
              <a:t>Does</a:t>
            </a:r>
            <a:r>
              <a:rPr lang="en-US" sz="3600" dirty="0">
                <a:solidFill>
                  <a:schemeClr val="tx1"/>
                </a:solidFill>
                <a:latin typeface="Arial Black" panose="020B0A04020102020204" pitchFamily="34" charset="0"/>
              </a:rPr>
              <a:t> he ride a bike? — </a:t>
            </a:r>
            <a:r>
              <a:rPr lang="ru-RU" sz="3600" dirty="0">
                <a:solidFill>
                  <a:schemeClr val="tx1"/>
                </a:solidFill>
                <a:latin typeface="Arial Black" panose="020B0A04020102020204" pitchFamily="34" charset="0"/>
              </a:rPr>
              <a:t>Он ездит на велосипеде?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1638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Вместо местоимений в вопросе может быть существительное, например: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sz="3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Do</a:t>
            </a:r>
            <a:r>
              <a:rPr lang="en-US" sz="3200" b="1" dirty="0">
                <a:solidFill>
                  <a:schemeClr val="tx1"/>
                </a:solidFill>
                <a:latin typeface="Arial Black" panose="020B0A04020102020204" pitchFamily="34" charset="0"/>
              </a:rPr>
              <a:t> cats eat fish ? (cats = they)</a:t>
            </a:r>
          </a:p>
          <a:p>
            <a:pPr fontAlgn="base"/>
            <a:r>
              <a:rPr lang="en-US" sz="3200" b="1" dirty="0">
                <a:solidFill>
                  <a:schemeClr val="tx1"/>
                </a:solidFill>
                <a:latin typeface="Arial Black" panose="020B0A04020102020204" pitchFamily="34" charset="0"/>
              </a:rPr>
              <a:t>Do Tim and Ann study French? (Tim and Ann = they)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5850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sz="3600" b="1" dirty="0" err="1">
                <a:solidFill>
                  <a:schemeClr val="tx1"/>
                </a:solidFill>
              </a:rPr>
              <a:t>Does</a:t>
            </a:r>
            <a:r>
              <a:rPr lang="ru-RU" sz="3600" b="1" dirty="0">
                <a:solidFill>
                  <a:schemeClr val="tx1"/>
                </a:solidFill>
              </a:rPr>
              <a:t> употребляется с местоимениями </a:t>
            </a:r>
            <a:r>
              <a:rPr lang="ru-RU" sz="3600" b="1" dirty="0" err="1">
                <a:solidFill>
                  <a:schemeClr val="tx1"/>
                </a:solidFill>
              </a:rPr>
              <a:t>he</a:t>
            </a:r>
            <a:r>
              <a:rPr lang="ru-RU" sz="3600" b="1" dirty="0">
                <a:solidFill>
                  <a:schemeClr val="tx1"/>
                </a:solidFill>
              </a:rPr>
              <a:t>, </a:t>
            </a:r>
            <a:r>
              <a:rPr lang="ru-RU" sz="3600" b="1" dirty="0" err="1">
                <a:solidFill>
                  <a:schemeClr val="tx1"/>
                </a:solidFill>
              </a:rPr>
              <a:t>she</a:t>
            </a:r>
            <a:r>
              <a:rPr lang="ru-RU" sz="3600" b="1" dirty="0">
                <a:solidFill>
                  <a:schemeClr val="tx1"/>
                </a:solidFill>
              </a:rPr>
              <a:t>, </a:t>
            </a:r>
            <a:r>
              <a:rPr lang="ru-RU" sz="3600" b="1" dirty="0" err="1">
                <a:solidFill>
                  <a:schemeClr val="tx1"/>
                </a:solidFill>
              </a:rPr>
              <a:t>it</a:t>
            </a:r>
            <a:r>
              <a:rPr lang="ru-RU" sz="3600" b="1" dirty="0">
                <a:solidFill>
                  <a:schemeClr val="tx1"/>
                </a:solidFill>
              </a:rPr>
              <a:t>, 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fontAlgn="base"/>
            <a:r>
              <a:rPr lang="ru-RU" sz="3600" b="1" dirty="0" smtClean="0">
                <a:solidFill>
                  <a:schemeClr val="tx1"/>
                </a:solidFill>
              </a:rPr>
              <a:t>а</a:t>
            </a:r>
            <a:r>
              <a:rPr lang="ru-RU" sz="3600" b="1" dirty="0">
                <a:solidFill>
                  <a:schemeClr val="tx1"/>
                </a:solidFill>
              </a:rPr>
              <a:t> </a:t>
            </a:r>
            <a:r>
              <a:rPr lang="ru-RU" sz="3600" b="1" dirty="0" err="1">
                <a:solidFill>
                  <a:schemeClr val="tx1"/>
                </a:solidFill>
              </a:rPr>
              <a:t>do</a:t>
            </a:r>
            <a:r>
              <a:rPr lang="ru-RU" sz="3600" b="1" dirty="0">
                <a:solidFill>
                  <a:schemeClr val="tx1"/>
                </a:solidFill>
              </a:rPr>
              <a:t> — со всеми остальными местоимениями (I, </a:t>
            </a:r>
            <a:r>
              <a:rPr lang="ru-RU" sz="3600" b="1" dirty="0" err="1">
                <a:solidFill>
                  <a:schemeClr val="tx1"/>
                </a:solidFill>
              </a:rPr>
              <a:t>you</a:t>
            </a:r>
            <a:r>
              <a:rPr lang="ru-RU" sz="3600" b="1" dirty="0">
                <a:solidFill>
                  <a:schemeClr val="tx1"/>
                </a:solidFill>
              </a:rPr>
              <a:t>, </a:t>
            </a:r>
            <a:r>
              <a:rPr lang="ru-RU" sz="3600" b="1" dirty="0" err="1">
                <a:solidFill>
                  <a:schemeClr val="tx1"/>
                </a:solidFill>
              </a:rPr>
              <a:t>we</a:t>
            </a:r>
            <a:r>
              <a:rPr lang="ru-RU" sz="3600" b="1" dirty="0">
                <a:solidFill>
                  <a:schemeClr val="tx1"/>
                </a:solidFill>
              </a:rPr>
              <a:t>, </a:t>
            </a:r>
            <a:r>
              <a:rPr lang="ru-RU" sz="3600" b="1" dirty="0" err="1">
                <a:solidFill>
                  <a:schemeClr val="tx1"/>
                </a:solidFill>
              </a:rPr>
              <a:t>they</a:t>
            </a:r>
            <a:r>
              <a:rPr lang="ru-RU" sz="3600" b="1" dirty="0">
                <a:solidFill>
                  <a:schemeClr val="tx1"/>
                </a:solidFill>
              </a:rPr>
              <a:t>).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674" y="1930400"/>
            <a:ext cx="3172326" cy="3172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101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 специальных вопросах (начинающихся с вопросительных </a:t>
            </a:r>
            <a:r>
              <a:rPr lang="ru-RU" dirty="0" err="1"/>
              <a:t>Wh</a:t>
            </a:r>
            <a:r>
              <a:rPr lang="ru-RU" dirty="0"/>
              <a:t>-слов </a:t>
            </a:r>
            <a:r>
              <a:rPr lang="ru-RU" dirty="0" err="1"/>
              <a:t>what</a:t>
            </a:r>
            <a:r>
              <a:rPr lang="ru-RU" dirty="0"/>
              <a:t>, </a:t>
            </a:r>
            <a:r>
              <a:rPr lang="ru-RU" dirty="0" err="1"/>
              <a:t>when</a:t>
            </a:r>
            <a:r>
              <a:rPr lang="ru-RU" dirty="0"/>
              <a:t> и т.д.) </a:t>
            </a:r>
            <a:r>
              <a:rPr lang="ru-RU" dirty="0" err="1"/>
              <a:t>do</a:t>
            </a:r>
            <a:r>
              <a:rPr lang="ru-RU" dirty="0"/>
              <a:t> и </a:t>
            </a:r>
            <a:r>
              <a:rPr lang="ru-RU" dirty="0" err="1"/>
              <a:t>does</a:t>
            </a:r>
            <a:r>
              <a:rPr lang="ru-RU" dirty="0"/>
              <a:t> ставятся после </a:t>
            </a:r>
            <a:r>
              <a:rPr lang="ru-RU" dirty="0" err="1"/>
              <a:t>wh</a:t>
            </a:r>
            <a:r>
              <a:rPr lang="ru-RU" dirty="0"/>
              <a:t>-слов: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911642"/>
            <a:ext cx="8596668" cy="3129720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sz="3200" dirty="0">
                <a:solidFill>
                  <a:schemeClr val="tx1"/>
                </a:solidFill>
                <a:latin typeface="Arial Black" panose="020B0A04020102020204" pitchFamily="34" charset="0"/>
              </a:rPr>
              <a:t>What </a:t>
            </a:r>
            <a:r>
              <a:rPr lang="en-US" sz="3200" b="1" dirty="0">
                <a:solidFill>
                  <a:schemeClr val="tx1"/>
                </a:solidFill>
                <a:latin typeface="Arial Black" panose="020B0A04020102020204" pitchFamily="34" charset="0"/>
              </a:rPr>
              <a:t>do</a:t>
            </a:r>
            <a:r>
              <a:rPr lang="en-US" sz="3200" dirty="0">
                <a:solidFill>
                  <a:schemeClr val="tx1"/>
                </a:solidFill>
                <a:latin typeface="Arial Black" panose="020B0A04020102020204" pitchFamily="34" charset="0"/>
              </a:rPr>
              <a:t> you like to do? — </a:t>
            </a:r>
            <a:r>
              <a:rPr lang="ru-RU" sz="3200" dirty="0">
                <a:solidFill>
                  <a:schemeClr val="tx1"/>
                </a:solidFill>
                <a:latin typeface="Arial Black" panose="020B0A04020102020204" pitchFamily="34" charset="0"/>
              </a:rPr>
              <a:t>Что тебе нравится делать?</a:t>
            </a:r>
          </a:p>
          <a:p>
            <a:pPr fontAlgn="base"/>
            <a:r>
              <a:rPr lang="en-US" sz="3200" dirty="0">
                <a:solidFill>
                  <a:schemeClr val="tx1"/>
                </a:solidFill>
                <a:latin typeface="Arial Black" panose="020B0A04020102020204" pitchFamily="34" charset="0"/>
              </a:rPr>
              <a:t>When </a:t>
            </a:r>
            <a:r>
              <a:rPr lang="en-US" sz="3200" b="1" dirty="0">
                <a:solidFill>
                  <a:schemeClr val="tx1"/>
                </a:solidFill>
                <a:latin typeface="Arial Black" panose="020B0A04020102020204" pitchFamily="34" charset="0"/>
              </a:rPr>
              <a:t>do</a:t>
            </a:r>
            <a:r>
              <a:rPr lang="en-US" sz="3200" dirty="0">
                <a:solidFill>
                  <a:schemeClr val="tx1"/>
                </a:solidFill>
                <a:latin typeface="Arial Black" panose="020B0A04020102020204" pitchFamily="34" charset="0"/>
              </a:rPr>
              <a:t> they start? — </a:t>
            </a:r>
            <a:r>
              <a:rPr lang="ru-RU" sz="3200" dirty="0">
                <a:solidFill>
                  <a:schemeClr val="tx1"/>
                </a:solidFill>
                <a:latin typeface="Arial Black" panose="020B0A04020102020204" pitchFamily="34" charset="0"/>
              </a:rPr>
              <a:t>Когда они начинают?</a:t>
            </a:r>
          </a:p>
          <a:p>
            <a:pPr fontAlgn="base"/>
            <a:r>
              <a:rPr lang="en-US" sz="3200" dirty="0">
                <a:solidFill>
                  <a:schemeClr val="tx1"/>
                </a:solidFill>
                <a:latin typeface="Arial Black" panose="020B0A04020102020204" pitchFamily="34" charset="0"/>
              </a:rPr>
              <a:t>Where </a:t>
            </a:r>
            <a:r>
              <a:rPr lang="en-US" sz="3200" b="1" dirty="0">
                <a:solidFill>
                  <a:schemeClr val="tx1"/>
                </a:solidFill>
                <a:latin typeface="Arial Black" panose="020B0A04020102020204" pitchFamily="34" charset="0"/>
              </a:rPr>
              <a:t>does</a:t>
            </a:r>
            <a:r>
              <a:rPr lang="en-US" sz="3200" dirty="0">
                <a:solidFill>
                  <a:schemeClr val="tx1"/>
                </a:solidFill>
                <a:latin typeface="Arial Black" panose="020B0A04020102020204" pitchFamily="34" charset="0"/>
              </a:rPr>
              <a:t> she live? — </a:t>
            </a:r>
            <a:r>
              <a:rPr lang="ru-RU" sz="3200" dirty="0">
                <a:solidFill>
                  <a:schemeClr val="tx1"/>
                </a:solidFill>
                <a:latin typeface="Arial Black" panose="020B0A04020102020204" pitchFamily="34" charset="0"/>
              </a:rPr>
              <a:t>Где она живет?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3734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 отрицательных предложениях в настоящем времени обычно требуются DO NOT (</a:t>
            </a:r>
            <a:r>
              <a:rPr lang="ru-RU" dirty="0" err="1"/>
              <a:t>Don’t</a:t>
            </a:r>
            <a:r>
              <a:rPr lang="ru-RU" dirty="0"/>
              <a:t>) и DOES NOT (</a:t>
            </a:r>
            <a:r>
              <a:rPr lang="ru-RU" dirty="0" err="1"/>
              <a:t>Doesn’t</a:t>
            </a:r>
            <a:r>
              <a:rPr lang="ru-RU" dirty="0"/>
              <a:t>).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212432"/>
            <a:ext cx="8596668" cy="2828930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I </a:t>
            </a:r>
            <a:r>
              <a:rPr lang="ru-RU" sz="2800" b="1" dirty="0" err="1">
                <a:solidFill>
                  <a:schemeClr val="tx1"/>
                </a:solidFill>
                <a:latin typeface="Arial Black" panose="020B0A04020102020204" pitchFamily="34" charset="0"/>
              </a:rPr>
              <a:t>don’t</a:t>
            </a:r>
            <a:r>
              <a:rPr lang="ru-RU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Arial Black" panose="020B0A04020102020204" pitchFamily="34" charset="0"/>
              </a:rPr>
              <a:t>speak</a:t>
            </a:r>
            <a:r>
              <a:rPr lang="ru-RU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Arial Black" panose="020B0A04020102020204" pitchFamily="34" charset="0"/>
              </a:rPr>
              <a:t>German</a:t>
            </a:r>
            <a:r>
              <a:rPr lang="ru-RU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. — Я не говорю на немецком.</a:t>
            </a:r>
          </a:p>
          <a:p>
            <a:pPr fontAlgn="base"/>
            <a:r>
              <a:rPr lang="ru-RU" sz="2800" b="1" dirty="0" err="1">
                <a:solidFill>
                  <a:schemeClr val="tx1"/>
                </a:solidFill>
                <a:latin typeface="Arial Black" panose="020B0A04020102020204" pitchFamily="34" charset="0"/>
              </a:rPr>
              <a:t>He</a:t>
            </a:r>
            <a:r>
              <a:rPr lang="ru-RU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Arial Black" panose="020B0A04020102020204" pitchFamily="34" charset="0"/>
              </a:rPr>
              <a:t>doesn’t</a:t>
            </a:r>
            <a:r>
              <a:rPr lang="ru-RU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Arial Black" panose="020B0A04020102020204" pitchFamily="34" charset="0"/>
              </a:rPr>
              <a:t>speak</a:t>
            </a:r>
            <a:r>
              <a:rPr lang="ru-RU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Arial Black" panose="020B0A04020102020204" pitchFamily="34" charset="0"/>
              </a:rPr>
              <a:t>German</a:t>
            </a:r>
            <a:r>
              <a:rPr lang="ru-RU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. — Он не говорит на немецком.</a:t>
            </a:r>
          </a:p>
          <a:p>
            <a:pPr fontAlgn="base"/>
            <a:r>
              <a:rPr lang="ru-RU" sz="2800" b="1" dirty="0" err="1">
                <a:solidFill>
                  <a:schemeClr val="tx1"/>
                </a:solidFill>
                <a:latin typeface="Arial Black" panose="020B0A04020102020204" pitchFamily="34" charset="0"/>
              </a:rPr>
              <a:t>We</a:t>
            </a:r>
            <a:r>
              <a:rPr lang="ru-RU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Arial Black" panose="020B0A04020102020204" pitchFamily="34" charset="0"/>
              </a:rPr>
              <a:t>don’t</a:t>
            </a:r>
            <a:r>
              <a:rPr lang="ru-RU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Arial Black" panose="020B0A04020102020204" pitchFamily="34" charset="0"/>
              </a:rPr>
              <a:t>have</a:t>
            </a:r>
            <a:r>
              <a:rPr lang="ru-RU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 a </a:t>
            </a:r>
            <a:r>
              <a:rPr lang="ru-RU" sz="2800" b="1" dirty="0" err="1">
                <a:solidFill>
                  <a:schemeClr val="tx1"/>
                </a:solidFill>
                <a:latin typeface="Arial Black" panose="020B0A04020102020204" pitchFamily="34" charset="0"/>
              </a:rPr>
              <a:t>dog</a:t>
            </a:r>
            <a:r>
              <a:rPr lang="ru-RU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. — У нас нет собаки.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3263" y="261353"/>
            <a:ext cx="3039557" cy="2310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282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Переведите предложения на английский язык: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 smtClean="0">
                <a:latin typeface="Arial Black" panose="020B0A04020102020204" pitchFamily="34" charset="0"/>
              </a:rPr>
              <a:t>1 Его </a:t>
            </a:r>
            <a:r>
              <a:rPr lang="ru-RU" sz="3600" dirty="0">
                <a:latin typeface="Arial Black" panose="020B0A04020102020204" pitchFamily="34" charset="0"/>
              </a:rPr>
              <a:t>нет дома</a:t>
            </a:r>
            <a:r>
              <a:rPr lang="ru-RU" sz="3600" dirty="0" smtClean="0">
                <a:latin typeface="Arial Black" panose="020B0A040201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3600" dirty="0" smtClean="0">
                <a:latin typeface="Arial Black" panose="020B0A04020102020204" pitchFamily="34" charset="0"/>
              </a:rPr>
              <a:t>2 Он </a:t>
            </a:r>
            <a:r>
              <a:rPr lang="ru-RU" sz="3600" dirty="0">
                <a:latin typeface="Arial Black" panose="020B0A04020102020204" pitchFamily="34" charset="0"/>
              </a:rPr>
              <a:t>читает английские </a:t>
            </a:r>
            <a:r>
              <a:rPr lang="ru-RU" sz="3600" dirty="0" smtClean="0">
                <a:latin typeface="Arial Black" panose="020B0A04020102020204" pitchFamily="34" charset="0"/>
              </a:rPr>
              <a:t>книги?</a:t>
            </a:r>
          </a:p>
          <a:p>
            <a:pPr marL="0" indent="0">
              <a:buNone/>
            </a:pPr>
            <a:r>
              <a:rPr lang="ru-RU" sz="3600" dirty="0" smtClean="0">
                <a:latin typeface="Arial Black" panose="020B0A04020102020204" pitchFamily="34" charset="0"/>
              </a:rPr>
              <a:t>3 Я </a:t>
            </a:r>
            <a:r>
              <a:rPr lang="ru-RU" sz="3600" dirty="0">
                <a:latin typeface="Arial Black" panose="020B0A04020102020204" pitchFamily="34" charset="0"/>
              </a:rPr>
              <a:t>не занят</a:t>
            </a:r>
            <a:r>
              <a:rPr lang="ru-RU" sz="3600" dirty="0" smtClean="0">
                <a:latin typeface="Arial Black" panose="020B0A040201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3600" dirty="0" smtClean="0">
                <a:latin typeface="Arial Black" panose="020B0A04020102020204" pitchFamily="34" charset="0"/>
              </a:rPr>
              <a:t>4 У </a:t>
            </a:r>
            <a:r>
              <a:rPr lang="ru-RU" sz="3600" dirty="0">
                <a:latin typeface="Arial Black" panose="020B0A04020102020204" pitchFamily="34" charset="0"/>
              </a:rPr>
              <a:t>неё есть квартира</a:t>
            </a:r>
            <a:r>
              <a:rPr lang="ru-RU" sz="3600" dirty="0" smtClean="0">
                <a:latin typeface="Arial Black" panose="020B0A04020102020204" pitchFamily="34" charset="0"/>
              </a:rPr>
              <a:t>?</a:t>
            </a:r>
          </a:p>
          <a:p>
            <a:pPr marL="0" indent="0">
              <a:buNone/>
            </a:pPr>
            <a:r>
              <a:rPr lang="ru-RU" sz="3600" dirty="0" smtClean="0">
                <a:latin typeface="Arial Black" panose="020B0A04020102020204" pitchFamily="34" charset="0"/>
              </a:rPr>
              <a:t>5 Она </a:t>
            </a:r>
            <a:r>
              <a:rPr lang="ru-RU" sz="3600" dirty="0">
                <a:latin typeface="Arial Black" panose="020B0A04020102020204" pitchFamily="34" charset="0"/>
              </a:rPr>
              <a:t>не знает</a:t>
            </a:r>
            <a:r>
              <a:rPr lang="ru-RU" sz="3600" dirty="0" smtClean="0">
                <a:latin typeface="Arial Black" panose="020B0A040201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3600" dirty="0" smtClean="0">
                <a:latin typeface="Arial Black" panose="020B0A04020102020204" pitchFamily="34" charset="0"/>
              </a:rPr>
              <a:t>6 Это кто?</a:t>
            </a:r>
            <a:endParaRPr lang="ru-RU" sz="3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90440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</TotalTime>
  <Words>278</Words>
  <Application>Microsoft Office PowerPoint</Application>
  <PresentationFormat>Широкоэкранный</PresentationFormat>
  <Paragraphs>26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Bookman Old Style</vt:lpstr>
      <vt:lpstr>Cooper Black</vt:lpstr>
      <vt:lpstr>Trebuchet MS</vt:lpstr>
      <vt:lpstr>Wingdings 3</vt:lpstr>
      <vt:lpstr>Аспект</vt:lpstr>
      <vt:lpstr>Do &amp; Does</vt:lpstr>
      <vt:lpstr>Do и does — это глаголы-помощники. Они помогают построить вопрос или выразить отрицание в настоящем простом времени и ставятся они, как правило, вначале вопроса:</vt:lpstr>
      <vt:lpstr>Вместо местоимений в вопросе может быть существительное, например: </vt:lpstr>
      <vt:lpstr> </vt:lpstr>
      <vt:lpstr>В специальных вопросах (начинающихся с вопросительных Wh-слов what, when и т.д.) do и does ставятся после wh-слов:</vt:lpstr>
      <vt:lpstr>В отрицательных предложениях в настоящем времени обычно требуются DO NOT (Don’t) и DOES NOT (Doesn’t). </vt:lpstr>
      <vt:lpstr>Переведите предложения на английский язык: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&amp; Does</dc:title>
  <dc:creator>Пользователь</dc:creator>
  <cp:lastModifiedBy>Пользователь</cp:lastModifiedBy>
  <cp:revision>8</cp:revision>
  <dcterms:created xsi:type="dcterms:W3CDTF">2021-05-01T09:15:09Z</dcterms:created>
  <dcterms:modified xsi:type="dcterms:W3CDTF">2021-08-25T08:31:47Z</dcterms:modified>
</cp:coreProperties>
</file>