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8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569B-9DEF-4FF2-99F3-EA4E288017DA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D333-2E02-402D-B296-20DD04DC1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83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569B-9DEF-4FF2-99F3-EA4E288017DA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D333-2E02-402D-B296-20DD04DC1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84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569B-9DEF-4FF2-99F3-EA4E288017DA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D333-2E02-402D-B296-20DD04DC1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30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569B-9DEF-4FF2-99F3-EA4E288017DA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D333-2E02-402D-B296-20DD04DC1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78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569B-9DEF-4FF2-99F3-EA4E288017DA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D333-2E02-402D-B296-20DD04DC1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38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569B-9DEF-4FF2-99F3-EA4E288017DA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D333-2E02-402D-B296-20DD04DC1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39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569B-9DEF-4FF2-99F3-EA4E288017DA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D333-2E02-402D-B296-20DD04DC1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68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569B-9DEF-4FF2-99F3-EA4E288017DA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D333-2E02-402D-B296-20DD04DC1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69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569B-9DEF-4FF2-99F3-EA4E288017DA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D333-2E02-402D-B296-20DD04DC1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78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569B-9DEF-4FF2-99F3-EA4E288017DA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D333-2E02-402D-B296-20DD04DC1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11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8569B-9DEF-4FF2-99F3-EA4E288017DA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7D333-2E02-402D-B296-20DD04DC1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839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8569B-9DEF-4FF2-99F3-EA4E288017DA}" type="datetimeFigureOut">
              <a:rPr lang="ru-RU" smtClean="0"/>
              <a:t>05.02.2021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7D333-2E02-402D-B296-20DD04DC10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50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Berlin Sans FB Demi" panose="020E0802020502020306" pitchFamily="34" charset="0"/>
              </a:rPr>
              <a:t>Transcription</a:t>
            </a:r>
            <a:endParaRPr lang="ru-RU" sz="96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Berlin Sans FB Demi" panose="020E0802020502020306" pitchFamily="34" charset="0"/>
              </a:rPr>
              <a:t>Vowels and consonants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754668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9200" y="2967335"/>
            <a:ext cx="102761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en-US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3) </a:t>
            </a:r>
            <a:r>
              <a:rPr lang="en-US" sz="3600" dirty="0" smtClean="0">
                <a:latin typeface="Arial Black" panose="020B0A04020102020204" pitchFamily="34" charset="0"/>
              </a:rPr>
              <a:t>How old are you?</a:t>
            </a:r>
            <a:endParaRPr lang="ru-RU" sz="3600" dirty="0" smtClean="0">
              <a:latin typeface="Arial Black" panose="020B0A04020102020204" pitchFamily="34" charset="0"/>
            </a:endParaRPr>
          </a:p>
          <a:p>
            <a:r>
              <a:rPr lang="en-US" sz="3600" dirty="0" smtClean="0">
                <a:latin typeface="Arial Black" panose="020B0A04020102020204" pitchFamily="34" charset="0"/>
              </a:rPr>
              <a:t>-I am 24 years old.</a:t>
            </a:r>
          </a:p>
          <a:p>
            <a:r>
              <a:rPr lang="en-US" sz="3600" dirty="0" smtClean="0">
                <a:latin typeface="Arial Black" panose="020B0A04020102020204" pitchFamily="34" charset="0"/>
              </a:rPr>
              <a:t>            -</a:t>
            </a:r>
            <a:r>
              <a:rPr lang="en-US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4) </a:t>
            </a:r>
            <a:r>
              <a:rPr lang="en-US" sz="3600" dirty="0" smtClean="0">
                <a:latin typeface="Arial Black" panose="020B0A04020102020204" pitchFamily="34" charset="0"/>
              </a:rPr>
              <a:t>Where are you from?</a:t>
            </a:r>
          </a:p>
          <a:p>
            <a:r>
              <a:rPr lang="en-US" sz="3600" dirty="0" smtClean="0">
                <a:latin typeface="Arial Black" panose="020B0A04020102020204" pitchFamily="34" charset="0"/>
              </a:rPr>
              <a:t>            -I am from Kazakhstan. </a:t>
            </a:r>
            <a:endParaRPr lang="ru-RU" sz="3600" dirty="0" smtClean="0"/>
          </a:p>
          <a:p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99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4"/>
            <a:ext cx="10515600" cy="64928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60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C </a:t>
            </a:r>
            <a:r>
              <a:rPr lang="en-US" sz="3200" dirty="0" smtClean="0">
                <a:latin typeface="Arial Black" panose="020B0A04020102020204" pitchFamily="34" charset="0"/>
              </a:rPr>
              <a:t> - [s] before vowels e, </a:t>
            </a:r>
            <a:r>
              <a:rPr lang="en-US" sz="3200" dirty="0" err="1" smtClean="0">
                <a:latin typeface="Arial Black" panose="020B0A04020102020204" pitchFamily="34" charset="0"/>
              </a:rPr>
              <a:t>i</a:t>
            </a:r>
            <a:r>
              <a:rPr lang="en-US" sz="3200" dirty="0" smtClean="0">
                <a:latin typeface="Arial Black" panose="020B0A04020102020204" pitchFamily="34" charset="0"/>
              </a:rPr>
              <a:t>, y: cereal, </a:t>
            </a:r>
            <a:r>
              <a:rPr lang="en-US" sz="3200" dirty="0" err="1" smtClean="0">
                <a:latin typeface="Arial Black" panose="020B0A04020102020204" pitchFamily="34" charset="0"/>
              </a:rPr>
              <a:t>centre</a:t>
            </a:r>
            <a:r>
              <a:rPr lang="en-US" sz="3200" dirty="0" smtClean="0">
                <a:latin typeface="Arial Black" panose="020B0A04020102020204" pitchFamily="34" charset="0"/>
              </a:rPr>
              <a:t>, city</a:t>
            </a:r>
          </a:p>
          <a:p>
            <a:pPr marL="0" indent="0">
              <a:buNone/>
            </a:pPr>
            <a:r>
              <a:rPr lang="en-US" sz="3200" dirty="0" smtClean="0">
                <a:latin typeface="Arial Black" panose="020B0A04020102020204" pitchFamily="34" charset="0"/>
              </a:rPr>
              <a:t>        - [k] crash, clear, coast, carbon, curious. </a:t>
            </a:r>
          </a:p>
          <a:p>
            <a:pPr marL="0" indent="0">
              <a:buNone/>
            </a:pPr>
            <a:endParaRPr lang="en-US" sz="32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60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G</a:t>
            </a:r>
            <a:r>
              <a:rPr lang="en-US" sz="3200" dirty="0" smtClean="0">
                <a:latin typeface="Arial Black" panose="020B0A04020102020204" pitchFamily="34" charset="0"/>
              </a:rPr>
              <a:t>      -[</a:t>
            </a:r>
            <a:r>
              <a:rPr lang="en-US" sz="3200" dirty="0" err="1">
                <a:latin typeface="Arial Black" panose="020B0A04020102020204" pitchFamily="34" charset="0"/>
              </a:rPr>
              <a:t>dƷ</a:t>
            </a:r>
            <a:r>
              <a:rPr lang="en-US" sz="3200" dirty="0">
                <a:latin typeface="Arial Black" panose="020B0A04020102020204" pitchFamily="34" charset="0"/>
              </a:rPr>
              <a:t>] before vowels e, </a:t>
            </a:r>
            <a:r>
              <a:rPr lang="en-US" sz="3200" dirty="0" err="1">
                <a:latin typeface="Arial Black" panose="020B0A04020102020204" pitchFamily="34" charset="0"/>
              </a:rPr>
              <a:t>i</a:t>
            </a:r>
            <a:r>
              <a:rPr lang="en-US" sz="3200" dirty="0">
                <a:latin typeface="Arial Black" panose="020B0A04020102020204" pitchFamily="34" charset="0"/>
              </a:rPr>
              <a:t>, y</a:t>
            </a:r>
            <a:r>
              <a:rPr lang="en-US" sz="3200" dirty="0" smtClean="0">
                <a:latin typeface="Arial Black" panose="020B0A04020102020204" pitchFamily="34" charset="0"/>
              </a:rPr>
              <a:t>: </a:t>
            </a:r>
            <a:r>
              <a:rPr lang="en-US" sz="3200" dirty="0">
                <a:latin typeface="Arial Black" panose="020B0A04020102020204" pitchFamily="34" charset="0"/>
              </a:rPr>
              <a:t> beige, </a:t>
            </a:r>
            <a:r>
              <a:rPr lang="en-US" sz="3200" dirty="0" smtClean="0">
                <a:latin typeface="Arial Black" panose="020B0A04020102020204" pitchFamily="34" charset="0"/>
              </a:rPr>
              <a:t>gymnastics</a:t>
            </a:r>
            <a:r>
              <a:rPr lang="en-US" sz="3200" dirty="0">
                <a:latin typeface="Arial Black" panose="020B0A04020102020204" pitchFamily="34" charset="0"/>
              </a:rPr>
              <a:t>, ginger, gigantic. </a:t>
            </a:r>
            <a:endParaRPr lang="en-US" sz="32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Arial Black" panose="020B0A04020102020204" pitchFamily="34" charset="0"/>
              </a:rPr>
              <a:t>         </a:t>
            </a:r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exceptions: </a:t>
            </a:r>
            <a:r>
              <a:rPr lang="en-US" sz="3200" dirty="0" smtClean="0">
                <a:latin typeface="Arial Black" panose="020B0A04020102020204" pitchFamily="34" charset="0"/>
              </a:rPr>
              <a:t>(gift, </a:t>
            </a:r>
            <a:r>
              <a:rPr lang="en-US" sz="3200" dirty="0">
                <a:latin typeface="Arial Black" panose="020B0A04020102020204" pitchFamily="34" charset="0"/>
              </a:rPr>
              <a:t>giggle, girl, </a:t>
            </a:r>
            <a:r>
              <a:rPr lang="en-US" sz="3200" dirty="0" smtClean="0">
                <a:latin typeface="Arial Black" panose="020B0A04020102020204" pitchFamily="34" charset="0"/>
              </a:rPr>
              <a:t>give)</a:t>
            </a:r>
          </a:p>
          <a:p>
            <a:pPr marL="0" indent="0">
              <a:buNone/>
            </a:pPr>
            <a:r>
              <a:rPr lang="en-US" sz="3200" dirty="0" smtClean="0">
                <a:latin typeface="Arial Black" panose="020B0A04020102020204" pitchFamily="34" charset="0"/>
              </a:rPr>
              <a:t>        - </a:t>
            </a:r>
            <a:r>
              <a:rPr lang="en-US" sz="3200" dirty="0">
                <a:latin typeface="Arial Black" panose="020B0A04020102020204" pitchFamily="34" charset="0"/>
              </a:rPr>
              <a:t>[g</a:t>
            </a:r>
            <a:r>
              <a:rPr lang="en-US" sz="3200" dirty="0" smtClean="0">
                <a:latin typeface="Arial Black" panose="020B0A04020102020204" pitchFamily="34" charset="0"/>
              </a:rPr>
              <a:t>] </a:t>
            </a:r>
            <a:r>
              <a:rPr lang="en-US" sz="3200" dirty="0">
                <a:latin typeface="Arial Black" panose="020B0A04020102020204" pitchFamily="34" charset="0"/>
              </a:rPr>
              <a:t>good, grey, gold, </a:t>
            </a:r>
            <a:r>
              <a:rPr lang="en-US" sz="3200" dirty="0" smtClean="0">
                <a:latin typeface="Arial Black" panose="020B0A04020102020204" pitchFamily="34" charset="0"/>
              </a:rPr>
              <a:t>glamor</a:t>
            </a:r>
          </a:p>
          <a:p>
            <a:pPr marL="0" indent="0">
              <a:buNone/>
            </a:pPr>
            <a:endParaRPr lang="en-US" sz="32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6000" b="1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Kn</a:t>
            </a:r>
            <a:r>
              <a:rPr lang="en-US" sz="6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en-US" sz="3200" b="1" dirty="0" smtClean="0">
                <a:latin typeface="Arial Black" panose="020B0A04020102020204" pitchFamily="34" charset="0"/>
              </a:rPr>
              <a:t>   - </a:t>
            </a:r>
            <a:r>
              <a:rPr lang="en-US" sz="3200" dirty="0">
                <a:latin typeface="Arial Black" panose="020B0A04020102020204" pitchFamily="34" charset="0"/>
              </a:rPr>
              <a:t>knight, </a:t>
            </a:r>
            <a:r>
              <a:rPr lang="en-US" sz="3200" dirty="0" smtClean="0">
                <a:latin typeface="Arial Black" panose="020B0A04020102020204" pitchFamily="34" charset="0"/>
              </a:rPr>
              <a:t>knee, know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2048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7571" y="740228"/>
            <a:ext cx="10515600" cy="61177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7030A0"/>
                </a:solidFill>
              </a:rPr>
              <a:t> </a:t>
            </a:r>
            <a:r>
              <a:rPr lang="en-US" sz="6000" b="1" dirty="0" err="1" smtClean="0">
                <a:solidFill>
                  <a:srgbClr val="7030A0"/>
                </a:solidFill>
                <a:latin typeface="Arial Black" panose="020B0A04020102020204" pitchFamily="34" charset="0"/>
              </a:rPr>
              <a:t>Th</a:t>
            </a:r>
            <a:r>
              <a:rPr lang="en-US" sz="36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en-US" sz="3600" b="1" dirty="0" smtClean="0">
                <a:latin typeface="Arial Black" panose="020B0A04020102020204" pitchFamily="34" charset="0"/>
              </a:rPr>
              <a:t>- </a:t>
            </a:r>
            <a:r>
              <a:rPr lang="en-US" sz="3600" dirty="0">
                <a:latin typeface="Arial Black" panose="020B0A04020102020204" pitchFamily="34" charset="0"/>
              </a:rPr>
              <a:t>[Ɵ] at the beginning and end </a:t>
            </a:r>
            <a:r>
              <a:rPr lang="en-US" sz="3600" dirty="0" smtClean="0">
                <a:latin typeface="Arial Black" panose="020B0A04020102020204" pitchFamily="34" charset="0"/>
              </a:rPr>
              <a:t>of word: throw</a:t>
            </a:r>
            <a:r>
              <a:rPr lang="en-US" sz="3600" dirty="0">
                <a:latin typeface="Arial Black" panose="020B0A04020102020204" pitchFamily="34" charset="0"/>
              </a:rPr>
              <a:t>, </a:t>
            </a:r>
            <a:r>
              <a:rPr lang="en-US" sz="3600" dirty="0" smtClean="0">
                <a:latin typeface="Arial Black" panose="020B0A04020102020204" pitchFamily="34" charset="0"/>
              </a:rPr>
              <a:t>teeth, </a:t>
            </a:r>
            <a:r>
              <a:rPr lang="en-US" sz="3600" dirty="0">
                <a:latin typeface="Arial Black" panose="020B0A04020102020204" pitchFamily="34" charset="0"/>
              </a:rPr>
              <a:t>through, threat, thesis</a:t>
            </a:r>
            <a:r>
              <a:rPr lang="en-US" sz="3600" dirty="0" smtClean="0">
                <a:latin typeface="Arial Black" panose="020B0A040201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600" dirty="0">
                <a:latin typeface="Arial Black" panose="020B0A04020102020204" pitchFamily="34" charset="0"/>
              </a:rPr>
              <a:t> </a:t>
            </a:r>
            <a:r>
              <a:rPr lang="en-US" sz="3600" dirty="0" smtClean="0">
                <a:latin typeface="Arial Black" panose="020B0A04020102020204" pitchFamily="34" charset="0"/>
              </a:rPr>
              <a:t>       -  [</a:t>
            </a:r>
            <a:r>
              <a:rPr lang="en-US" sz="3600" dirty="0">
                <a:latin typeface="Arial Black" panose="020B0A04020102020204" pitchFamily="34" charset="0"/>
              </a:rPr>
              <a:t>ð</a:t>
            </a:r>
            <a:r>
              <a:rPr lang="en-US" sz="3600" dirty="0" smtClean="0">
                <a:latin typeface="Arial Black" panose="020B0A04020102020204" pitchFamily="34" charset="0"/>
              </a:rPr>
              <a:t>] pronouns, between </a:t>
            </a:r>
            <a:r>
              <a:rPr lang="en-US" sz="3600" dirty="0">
                <a:latin typeface="Arial Black" panose="020B0A04020102020204" pitchFamily="34" charset="0"/>
              </a:rPr>
              <a:t>two vowels</a:t>
            </a:r>
            <a:r>
              <a:rPr lang="en-US" sz="3600" dirty="0" smtClean="0">
                <a:latin typeface="Arial Black" panose="020B0A04020102020204" pitchFamily="34" charset="0"/>
              </a:rPr>
              <a:t>: </a:t>
            </a:r>
            <a:r>
              <a:rPr lang="en-US" sz="3600" dirty="0">
                <a:latin typeface="Arial Black" panose="020B0A04020102020204" pitchFamily="34" charset="0"/>
              </a:rPr>
              <a:t>that, their, those, </a:t>
            </a:r>
            <a:r>
              <a:rPr lang="en-US" sz="3600" dirty="0" smtClean="0">
                <a:latin typeface="Arial Black" panose="020B0A04020102020204" pitchFamily="34" charset="0"/>
              </a:rPr>
              <a:t>they.</a:t>
            </a:r>
          </a:p>
          <a:p>
            <a:pPr marL="0" indent="0">
              <a:buNone/>
            </a:pPr>
            <a:endParaRPr lang="en-US" sz="36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6000" b="1" dirty="0" err="1">
                <a:solidFill>
                  <a:srgbClr val="7030A0"/>
                </a:solidFill>
                <a:latin typeface="Arial Black" panose="020B0A04020102020204" pitchFamily="34" charset="0"/>
              </a:rPr>
              <a:t>Ph</a:t>
            </a:r>
            <a:r>
              <a:rPr lang="en-US" sz="3600" dirty="0">
                <a:latin typeface="Arial Black" panose="020B0A04020102020204" pitchFamily="34" charset="0"/>
              </a:rPr>
              <a:t> </a:t>
            </a:r>
            <a:r>
              <a:rPr lang="en-US" sz="3600" dirty="0" smtClean="0">
                <a:latin typeface="Arial Black" panose="020B0A04020102020204" pitchFamily="34" charset="0"/>
              </a:rPr>
              <a:t> - </a:t>
            </a:r>
            <a:r>
              <a:rPr lang="fr-FR" sz="3600" dirty="0">
                <a:latin typeface="Arial Black" panose="020B0A04020102020204" pitchFamily="34" charset="0"/>
              </a:rPr>
              <a:t>[f]: phone, </a:t>
            </a:r>
            <a:r>
              <a:rPr lang="fr-FR" sz="3600" dirty="0" smtClean="0">
                <a:latin typeface="Arial Black" panose="020B0A04020102020204" pitchFamily="34" charset="0"/>
              </a:rPr>
              <a:t>photo,</a:t>
            </a:r>
            <a:r>
              <a:rPr lang="fr-FR" sz="3600" dirty="0">
                <a:latin typeface="Arial Black" panose="020B0A04020102020204" pitchFamily="34" charset="0"/>
              </a:rPr>
              <a:t> </a:t>
            </a:r>
            <a:r>
              <a:rPr lang="fr-FR" sz="3600" dirty="0" smtClean="0">
                <a:latin typeface="Arial Black" panose="020B0A04020102020204" pitchFamily="34" charset="0"/>
              </a:rPr>
              <a:t>phrase.</a:t>
            </a:r>
          </a:p>
          <a:p>
            <a:pPr marL="0" indent="0">
              <a:buNone/>
            </a:pPr>
            <a:r>
              <a:rPr lang="fr-FR" sz="65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Sure- </a:t>
            </a:r>
            <a:r>
              <a:rPr lang="fr-FR" sz="3500" dirty="0" smtClean="0">
                <a:latin typeface="Arial Black" panose="020B0A04020102020204" pitchFamily="34" charset="0"/>
              </a:rPr>
              <a:t>[</a:t>
            </a:r>
            <a:r>
              <a:rPr lang="en-US" sz="3500" b="1" dirty="0" err="1" smtClean="0"/>
              <a:t>ʒə</a:t>
            </a:r>
            <a:r>
              <a:rPr lang="en-US" sz="3500" b="1" baseline="30000" dirty="0" err="1" smtClean="0"/>
              <a:t>r</a:t>
            </a:r>
            <a:r>
              <a:rPr lang="fr-FR" sz="3500" dirty="0" smtClean="0">
                <a:latin typeface="Arial Black" panose="020B0A04020102020204" pitchFamily="34" charset="0"/>
              </a:rPr>
              <a:t>]:</a:t>
            </a:r>
            <a:r>
              <a:rPr lang="fr-FR" sz="3500" b="1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  <a:r>
              <a:rPr lang="en-US" sz="3900" b="1" dirty="0" smtClean="0">
                <a:latin typeface="Arial Black" panose="020B0A04020102020204" pitchFamily="34" charset="0"/>
              </a:rPr>
              <a:t>pleasure, treasure</a:t>
            </a:r>
            <a:endParaRPr lang="fr-FR" sz="39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fr-FR" sz="60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Tion</a:t>
            </a:r>
            <a:r>
              <a:rPr lang="fr-FR" sz="3600" dirty="0" smtClean="0">
                <a:latin typeface="Arial Black" panose="020B0A04020102020204" pitchFamily="34" charset="0"/>
              </a:rPr>
              <a:t>- </a:t>
            </a:r>
            <a:r>
              <a:rPr lang="en-US" sz="3500" b="1" dirty="0">
                <a:latin typeface="Arial Black" panose="020B0A04020102020204" pitchFamily="34" charset="0"/>
              </a:rPr>
              <a:t>[ -ʃ(ə)n </a:t>
            </a:r>
            <a:r>
              <a:rPr lang="en-US" sz="3500" b="1" dirty="0" smtClean="0">
                <a:latin typeface="Arial Black" panose="020B0A04020102020204" pitchFamily="34" charset="0"/>
              </a:rPr>
              <a:t>] </a:t>
            </a:r>
            <a:r>
              <a:rPr lang="fr-FR" sz="3600" dirty="0" smtClean="0">
                <a:latin typeface="Arial Black" panose="020B0A04020102020204" pitchFamily="34" charset="0"/>
              </a:rPr>
              <a:t>action, fiction,emotion</a:t>
            </a:r>
          </a:p>
          <a:p>
            <a:pPr marL="0" indent="0">
              <a:buNone/>
            </a:pPr>
            <a:r>
              <a:rPr lang="fr-FR" sz="65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Ture</a:t>
            </a:r>
            <a:r>
              <a:rPr lang="fr-FR" sz="3600" dirty="0" smtClean="0">
                <a:latin typeface="Arial Black" panose="020B0A04020102020204" pitchFamily="34" charset="0"/>
              </a:rPr>
              <a:t>- </a:t>
            </a:r>
            <a:r>
              <a:rPr lang="en-US" sz="3600" dirty="0">
                <a:latin typeface="Arial Black" panose="020B0A04020102020204" pitchFamily="34" charset="0"/>
              </a:rPr>
              <a:t>[</a:t>
            </a:r>
            <a:r>
              <a:rPr lang="en-US" sz="3600" dirty="0" err="1">
                <a:latin typeface="Arial Black" panose="020B0A04020102020204" pitchFamily="34" charset="0"/>
              </a:rPr>
              <a:t>tʃƏ</a:t>
            </a:r>
            <a:r>
              <a:rPr lang="en-US" sz="3600" dirty="0">
                <a:latin typeface="Arial Black" panose="020B0A04020102020204" pitchFamily="34" charset="0"/>
              </a:rPr>
              <a:t>]: gesture, creature, </a:t>
            </a:r>
            <a:r>
              <a:rPr lang="en-US" sz="3600" dirty="0" smtClean="0">
                <a:latin typeface="Arial Black" panose="020B0A04020102020204" pitchFamily="34" charset="0"/>
              </a:rPr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521390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797579"/>
              </p:ext>
            </p:extLst>
          </p:nvPr>
        </p:nvGraphicFramePr>
        <p:xfrm>
          <a:off x="537029" y="365126"/>
          <a:ext cx="11146970" cy="6492874"/>
        </p:xfrm>
        <a:graphic>
          <a:graphicData uri="http://schemas.openxmlformats.org/drawingml/2006/table">
            <a:tbl>
              <a:tblPr/>
              <a:tblGrid>
                <a:gridCol w="1273940">
                  <a:extLst>
                    <a:ext uri="{9D8B030D-6E8A-4147-A177-3AD203B41FA5}">
                      <a16:colId xmlns:a16="http://schemas.microsoft.com/office/drawing/2014/main" val="2773492580"/>
                    </a:ext>
                  </a:extLst>
                </a:gridCol>
                <a:gridCol w="2707121">
                  <a:extLst>
                    <a:ext uri="{9D8B030D-6E8A-4147-A177-3AD203B41FA5}">
                      <a16:colId xmlns:a16="http://schemas.microsoft.com/office/drawing/2014/main" val="228207690"/>
                    </a:ext>
                  </a:extLst>
                </a:gridCol>
                <a:gridCol w="1592424">
                  <a:extLst>
                    <a:ext uri="{9D8B030D-6E8A-4147-A177-3AD203B41FA5}">
                      <a16:colId xmlns:a16="http://schemas.microsoft.com/office/drawing/2014/main" val="3542498369"/>
                    </a:ext>
                  </a:extLst>
                </a:gridCol>
                <a:gridCol w="1273940">
                  <a:extLst>
                    <a:ext uri="{9D8B030D-6E8A-4147-A177-3AD203B41FA5}">
                      <a16:colId xmlns:a16="http://schemas.microsoft.com/office/drawing/2014/main" val="1360530722"/>
                    </a:ext>
                  </a:extLst>
                </a:gridCol>
                <a:gridCol w="2707121">
                  <a:extLst>
                    <a:ext uri="{9D8B030D-6E8A-4147-A177-3AD203B41FA5}">
                      <a16:colId xmlns:a16="http://schemas.microsoft.com/office/drawing/2014/main" val="1121046822"/>
                    </a:ext>
                  </a:extLst>
                </a:gridCol>
                <a:gridCol w="1592424">
                  <a:extLst>
                    <a:ext uri="{9D8B030D-6E8A-4147-A177-3AD203B41FA5}">
                      <a16:colId xmlns:a16="http://schemas.microsoft.com/office/drawing/2014/main" val="2596044397"/>
                    </a:ext>
                  </a:extLst>
                </a:gridCol>
              </a:tblGrid>
              <a:tr h="949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Arial Black" panose="020B0A04020102020204" pitchFamily="34" charset="0"/>
                        </a:rPr>
                        <a:t>æ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dirty="0">
                          <a:effectLst/>
                          <a:latin typeface="Arial Black" panose="020B0A04020102020204" pitchFamily="34" charset="0"/>
                        </a:rPr>
                        <a:t>звук между [а] и [э]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c</a:t>
                      </a:r>
                      <a:r>
                        <a:rPr lang="en-US" sz="2400" b="1"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t /kæt/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ɑ: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>
                          <a:effectLst/>
                          <a:latin typeface="Arial Black" panose="020B0A04020102020204" pitchFamily="34" charset="0"/>
                        </a:rPr>
                        <a:t>длинный [аа]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c</a:t>
                      </a:r>
                      <a:r>
                        <a:rPr lang="en-US" sz="2400" b="1"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rt /kɑː</a:t>
                      </a:r>
                      <a:r>
                        <a:rPr lang="en-US" sz="2400" baseline="30000">
                          <a:effectLst/>
                          <a:latin typeface="Arial Black" panose="020B0A04020102020204" pitchFamily="34" charset="0"/>
                        </a:rPr>
                        <a:t>r</a:t>
                      </a:r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t/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42928"/>
                  </a:ext>
                </a:extLst>
              </a:tr>
              <a:tr h="1346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e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dirty="0">
                          <a:effectLst/>
                          <a:latin typeface="Arial Black" panose="020B0A04020102020204" pitchFamily="34" charset="0"/>
                        </a:rPr>
                        <a:t>близкий к русскому [э]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p</a:t>
                      </a:r>
                      <a:r>
                        <a:rPr lang="en-US" sz="2400" b="1">
                          <a:effectLst/>
                          <a:latin typeface="Arial Black" panose="020B0A04020102020204" pitchFamily="34" charset="0"/>
                        </a:rPr>
                        <a:t>e</a:t>
                      </a:r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n /pen/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solidFill>
                            <a:srgbClr val="0000FF"/>
                          </a:solidFill>
                          <a:effectLst/>
                          <a:latin typeface="Arial Black" panose="020B0A04020102020204" pitchFamily="34" charset="0"/>
                        </a:rPr>
                        <a:t>ɜ: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>
                          <a:effectLst/>
                          <a:latin typeface="Arial Black" panose="020B0A04020102020204" pitchFamily="34" charset="0"/>
                        </a:rPr>
                        <a:t>звук между [о] и [ё], как в «мёд»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b</a:t>
                      </a:r>
                      <a:r>
                        <a:rPr lang="en-US" sz="2400" b="1"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rd /bɜː</a:t>
                      </a:r>
                      <a:r>
                        <a:rPr lang="en-US" sz="2400" baseline="30000">
                          <a:effectLst/>
                          <a:latin typeface="Arial Black" panose="020B0A04020102020204" pitchFamily="34" charset="0"/>
                        </a:rPr>
                        <a:t>r</a:t>
                      </a:r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d/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419902"/>
                  </a:ext>
                </a:extLst>
              </a:tr>
              <a:tr h="949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ɪ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>
                          <a:effectLst/>
                          <a:latin typeface="Arial Black" panose="020B0A04020102020204" pitchFamily="34" charset="0"/>
                        </a:rPr>
                        <a:t>звук между [и] и [е]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g</a:t>
                      </a:r>
                      <a:r>
                        <a:rPr lang="en-US" sz="2400" b="1"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ve /ɡɪv/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i: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dirty="0">
                          <a:effectLst/>
                          <a:latin typeface="Arial Black" panose="020B0A04020102020204" pitchFamily="34" charset="0"/>
                        </a:rPr>
                        <a:t>длинный [</a:t>
                      </a:r>
                      <a:r>
                        <a:rPr lang="ru-RU" sz="2400" dirty="0" err="1">
                          <a:effectLst/>
                          <a:latin typeface="Arial Black" panose="020B0A04020102020204" pitchFamily="34" charset="0"/>
                        </a:rPr>
                        <a:t>ии</a:t>
                      </a:r>
                      <a:r>
                        <a:rPr lang="ru-RU" sz="2400" dirty="0">
                          <a:effectLst/>
                          <a:latin typeface="Arial Black" panose="020B0A04020102020204" pitchFamily="34" charset="0"/>
                        </a:rPr>
                        <a:t>]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th</a:t>
                      </a:r>
                      <a:r>
                        <a:rPr lang="en-US" sz="2400" b="1">
                          <a:effectLst/>
                          <a:latin typeface="Arial Black" panose="020B0A04020102020204" pitchFamily="34" charset="0"/>
                        </a:rPr>
                        <a:t>e</a:t>
                      </a:r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se /ðiːz/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203698"/>
                  </a:ext>
                </a:extLst>
              </a:tr>
              <a:tr h="949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ɒ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>
                          <a:effectLst/>
                          <a:latin typeface="Arial Black" panose="020B0A04020102020204" pitchFamily="34" charset="0"/>
                        </a:rPr>
                        <a:t>звук между [о] и [а]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l</a:t>
                      </a:r>
                      <a:r>
                        <a:rPr lang="en-US" sz="2400" b="1"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g /lɒɡ/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ɔ: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dirty="0">
                          <a:effectLst/>
                          <a:latin typeface="Arial Black" panose="020B0A04020102020204" pitchFamily="34" charset="0"/>
                        </a:rPr>
                        <a:t>долгий [</a:t>
                      </a:r>
                      <a:r>
                        <a:rPr lang="ru-RU" sz="2400" dirty="0" err="1">
                          <a:effectLst/>
                          <a:latin typeface="Arial Black" panose="020B0A04020102020204" pitchFamily="34" charset="0"/>
                        </a:rPr>
                        <a:t>оо</a:t>
                      </a:r>
                      <a:r>
                        <a:rPr lang="ru-RU" sz="2400" dirty="0">
                          <a:effectLst/>
                          <a:latin typeface="Arial Black" panose="020B0A04020102020204" pitchFamily="34" charset="0"/>
                        </a:rPr>
                        <a:t>]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dirty="0">
                          <a:effectLst/>
                          <a:latin typeface="Arial Black" panose="020B0A04020102020204" pitchFamily="34" charset="0"/>
                        </a:rPr>
                        <a:t>d</a:t>
                      </a:r>
                      <a:r>
                        <a:rPr lang="en-US" sz="2400" b="1" dirty="0">
                          <a:effectLst/>
                          <a:latin typeface="Arial Black" panose="020B0A04020102020204" pitchFamily="34" charset="0"/>
                        </a:rPr>
                        <a:t>oo</a:t>
                      </a:r>
                      <a:r>
                        <a:rPr lang="en-US" sz="2400" dirty="0">
                          <a:effectLst/>
                          <a:latin typeface="Arial Black" panose="020B0A04020102020204" pitchFamily="34" charset="0"/>
                        </a:rPr>
                        <a:t>r /</a:t>
                      </a:r>
                      <a:r>
                        <a:rPr lang="en-US" sz="2400" dirty="0" err="1">
                          <a:effectLst/>
                          <a:latin typeface="Arial Black" panose="020B0A04020102020204" pitchFamily="34" charset="0"/>
                        </a:rPr>
                        <a:t>dɔː</a:t>
                      </a:r>
                      <a:r>
                        <a:rPr lang="en-US" sz="2400" baseline="30000" dirty="0" err="1">
                          <a:effectLst/>
                          <a:latin typeface="Arial Black" panose="020B0A04020102020204" pitchFamily="34" charset="0"/>
                        </a:rPr>
                        <a:t>r</a:t>
                      </a:r>
                      <a:r>
                        <a:rPr lang="en-US" sz="2400" dirty="0">
                          <a:effectLst/>
                          <a:latin typeface="Arial Black" panose="020B0A04020102020204" pitchFamily="34" charset="0"/>
                        </a:rPr>
                        <a:t>/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520180"/>
                  </a:ext>
                </a:extLst>
              </a:tr>
              <a:tr h="13468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ʌ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>
                          <a:effectLst/>
                          <a:latin typeface="Arial Black" panose="020B0A04020102020204" pitchFamily="34" charset="0"/>
                        </a:rPr>
                        <a:t>короткий [а]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l</a:t>
                      </a:r>
                      <a:r>
                        <a:rPr lang="en-US" sz="2400" b="1">
                          <a:effectLst/>
                          <a:latin typeface="Arial Black" panose="020B0A04020102020204" pitchFamily="34" charset="0"/>
                        </a:rPr>
                        <a:t>o</a:t>
                      </a:r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ve /lʌv/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ə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>
                          <a:effectLst/>
                          <a:latin typeface="Arial Black" panose="020B0A04020102020204" pitchFamily="34" charset="0"/>
                        </a:rPr>
                        <a:t>безударный и короткий [э]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dirty="0">
                          <a:effectLst/>
                          <a:latin typeface="Arial Black" panose="020B0A04020102020204" pitchFamily="34" charset="0"/>
                        </a:rPr>
                        <a:t>circ</a:t>
                      </a:r>
                      <a:r>
                        <a:rPr lang="en-US" sz="2400" b="1" dirty="0">
                          <a:effectLst/>
                          <a:latin typeface="Arial Black" panose="020B0A04020102020204" pitchFamily="34" charset="0"/>
                        </a:rPr>
                        <a:t>u</a:t>
                      </a:r>
                      <a:r>
                        <a:rPr lang="en-US" sz="2400" dirty="0"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br>
                        <a:rPr lang="en-US" sz="2400" dirty="0">
                          <a:effectLst/>
                          <a:latin typeface="Arial Black" panose="020B0A04020102020204" pitchFamily="34" charset="0"/>
                        </a:rPr>
                      </a:br>
                      <a:r>
                        <a:rPr lang="en-US" sz="2400" dirty="0">
                          <a:effectLst/>
                          <a:latin typeface="Arial Black" panose="020B0A04020102020204" pitchFamily="34" charset="0"/>
                        </a:rPr>
                        <a:t>/ˈ</a:t>
                      </a:r>
                      <a:r>
                        <a:rPr lang="en-US" sz="2400" dirty="0" err="1">
                          <a:effectLst/>
                          <a:latin typeface="Arial Black" panose="020B0A04020102020204" pitchFamily="34" charset="0"/>
                        </a:rPr>
                        <a:t>sɜː</a:t>
                      </a:r>
                      <a:r>
                        <a:rPr lang="en-US" sz="2400" baseline="30000" dirty="0" err="1">
                          <a:effectLst/>
                          <a:latin typeface="Arial Black" panose="020B0A04020102020204" pitchFamily="34" charset="0"/>
                        </a:rPr>
                        <a:t>r</a:t>
                      </a:r>
                      <a:r>
                        <a:rPr lang="en-US" sz="2400" dirty="0" err="1">
                          <a:effectLst/>
                          <a:latin typeface="Arial Black" panose="020B0A04020102020204" pitchFamily="34" charset="0"/>
                        </a:rPr>
                        <a:t>kəs</a:t>
                      </a:r>
                      <a:r>
                        <a:rPr lang="en-US" sz="2400" dirty="0">
                          <a:effectLst/>
                          <a:latin typeface="Arial Black" panose="020B0A04020102020204" pitchFamily="34" charset="0"/>
                        </a:rPr>
                        <a:t>/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831738"/>
                  </a:ext>
                </a:extLst>
              </a:tr>
              <a:tr h="949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ʊ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>
                          <a:effectLst/>
                          <a:latin typeface="Arial Black" panose="020B0A04020102020204" pitchFamily="34" charset="0"/>
                        </a:rPr>
                        <a:t>короткий [у]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p</a:t>
                      </a:r>
                      <a:r>
                        <a:rPr lang="en-US" sz="2400" b="1">
                          <a:effectLst/>
                          <a:latin typeface="Arial Black" panose="020B0A04020102020204" pitchFamily="34" charset="0"/>
                        </a:rPr>
                        <a:t>u</a:t>
                      </a:r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t /pʊt/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>
                          <a:effectLst/>
                          <a:latin typeface="Arial Black" panose="020B0A04020102020204" pitchFamily="34" charset="0"/>
                        </a:rPr>
                        <a:t>u: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>
                          <a:effectLst/>
                          <a:latin typeface="Arial Black" panose="020B0A04020102020204" pitchFamily="34" charset="0"/>
                        </a:rPr>
                        <a:t>длинный [уу]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dirty="0">
                          <a:effectLst/>
                          <a:latin typeface="Arial Black" panose="020B0A04020102020204" pitchFamily="34" charset="0"/>
                        </a:rPr>
                        <a:t>m</a:t>
                      </a:r>
                      <a:r>
                        <a:rPr lang="en-US" sz="2400" b="1" dirty="0">
                          <a:effectLst/>
                          <a:latin typeface="Arial Black" panose="020B0A04020102020204" pitchFamily="34" charset="0"/>
                        </a:rPr>
                        <a:t>oo</a:t>
                      </a:r>
                      <a:r>
                        <a:rPr lang="en-US" sz="2400" dirty="0">
                          <a:effectLst/>
                          <a:latin typeface="Arial Black" panose="020B0A04020102020204" pitchFamily="34" charset="0"/>
                        </a:rPr>
                        <a:t>n /</a:t>
                      </a:r>
                      <a:r>
                        <a:rPr lang="en-US" sz="2400" dirty="0" err="1">
                          <a:effectLst/>
                          <a:latin typeface="Arial Black" panose="020B0A04020102020204" pitchFamily="34" charset="0"/>
                        </a:rPr>
                        <a:t>muːn</a:t>
                      </a:r>
                      <a:r>
                        <a:rPr lang="en-US" sz="2400" dirty="0">
                          <a:effectLst/>
                          <a:latin typeface="Arial Black" panose="020B0A04020102020204" pitchFamily="34" charset="0"/>
                        </a:rPr>
                        <a:t>/</a:t>
                      </a:r>
                    </a:p>
                  </a:txBody>
                  <a:tcPr marL="90653" marR="90653" marT="45326" marB="453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367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723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70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023237"/>
              </p:ext>
            </p:extLst>
          </p:nvPr>
        </p:nvGraphicFramePr>
        <p:xfrm>
          <a:off x="406402" y="1"/>
          <a:ext cx="11553368" cy="8206740"/>
        </p:xfrm>
        <a:graphic>
          <a:graphicData uri="http://schemas.openxmlformats.org/drawingml/2006/table">
            <a:tbl>
              <a:tblPr/>
              <a:tblGrid>
                <a:gridCol w="1320385">
                  <a:extLst>
                    <a:ext uri="{9D8B030D-6E8A-4147-A177-3AD203B41FA5}">
                      <a16:colId xmlns:a16="http://schemas.microsoft.com/office/drawing/2014/main" val="1261336928"/>
                    </a:ext>
                  </a:extLst>
                </a:gridCol>
                <a:gridCol w="2805818">
                  <a:extLst>
                    <a:ext uri="{9D8B030D-6E8A-4147-A177-3AD203B41FA5}">
                      <a16:colId xmlns:a16="http://schemas.microsoft.com/office/drawing/2014/main" val="2637808122"/>
                    </a:ext>
                  </a:extLst>
                </a:gridCol>
                <a:gridCol w="1650481">
                  <a:extLst>
                    <a:ext uri="{9D8B030D-6E8A-4147-A177-3AD203B41FA5}">
                      <a16:colId xmlns:a16="http://schemas.microsoft.com/office/drawing/2014/main" val="1836586223"/>
                    </a:ext>
                  </a:extLst>
                </a:gridCol>
                <a:gridCol w="1320385">
                  <a:extLst>
                    <a:ext uri="{9D8B030D-6E8A-4147-A177-3AD203B41FA5}">
                      <a16:colId xmlns:a16="http://schemas.microsoft.com/office/drawing/2014/main" val="1663167926"/>
                    </a:ext>
                  </a:extLst>
                </a:gridCol>
                <a:gridCol w="2805818">
                  <a:extLst>
                    <a:ext uri="{9D8B030D-6E8A-4147-A177-3AD203B41FA5}">
                      <a16:colId xmlns:a16="http://schemas.microsoft.com/office/drawing/2014/main" val="3890801696"/>
                    </a:ext>
                  </a:extLst>
                </a:gridCol>
                <a:gridCol w="1650481">
                  <a:extLst>
                    <a:ext uri="{9D8B030D-6E8A-4147-A177-3AD203B41FA5}">
                      <a16:colId xmlns:a16="http://schemas.microsoft.com/office/drawing/2014/main" val="1331790621"/>
                    </a:ext>
                  </a:extLst>
                </a:gridCol>
              </a:tblGrid>
              <a:tr h="15578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b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близкий к [б]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baby /ˈbeɪbi/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solidFill>
                            <a:srgbClr val="0000FF"/>
                          </a:solidFill>
                          <a:effectLst/>
                          <a:latin typeface="Arial Black" panose="020B0A04020102020204" pitchFamily="34" charset="0"/>
                        </a:rPr>
                        <a:t>r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отличается от русского [р], звучит мягко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wrong /rɒŋ/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036916"/>
                  </a:ext>
                </a:extLst>
              </a:tr>
              <a:tr h="979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d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близкий к [д]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dog /dɒɡ/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близкий к [с]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sun /sʌn/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70628"/>
                  </a:ext>
                </a:extLst>
              </a:tr>
              <a:tr h="979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f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близкий к [ф]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field /fiːld/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t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близкий к [т]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tap /tæp/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336541"/>
                  </a:ext>
                </a:extLst>
              </a:tr>
              <a:tr h="9796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g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близкий к [г]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game /ɡeɪm/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близкий к [в]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van /væn/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252042"/>
                  </a:ext>
                </a:extLst>
              </a:tr>
              <a:tr h="21360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solidFill>
                            <a:srgbClr val="0000FF"/>
                          </a:solidFill>
                          <a:effectLst/>
                          <a:latin typeface="Arial Black" panose="020B0A04020102020204" pitchFamily="34" charset="0"/>
                        </a:rPr>
                        <a:t>h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отличается от русского [х], в английском звуке больше воздуха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effectLst/>
                          <a:latin typeface="Arial Black" panose="020B0A04020102020204" pitchFamily="34" charset="0"/>
                        </a:rPr>
                        <a:t>hat /hæt/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>
                          <a:solidFill>
                            <a:srgbClr val="0000FF"/>
                          </a:solidFill>
                          <a:effectLst/>
                          <a:latin typeface="Arial Black" panose="020B0A04020102020204" pitchFamily="34" charset="0"/>
                        </a:rPr>
                        <a:t>w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b="1">
                          <a:effectLst/>
                          <a:latin typeface="Arial Black" panose="020B0A04020102020204" pitchFamily="34" charset="0"/>
                        </a:rPr>
                        <a:t>звук между [у] и [в]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dirty="0">
                          <a:effectLst/>
                          <a:latin typeface="Arial Black" panose="020B0A04020102020204" pitchFamily="34" charset="0"/>
                        </a:rPr>
                        <a:t>was /</a:t>
                      </a:r>
                      <a:r>
                        <a:rPr lang="en-US" sz="2800" b="1" dirty="0" err="1">
                          <a:effectLst/>
                          <a:latin typeface="Arial Black" panose="020B0A04020102020204" pitchFamily="34" charset="0"/>
                        </a:rPr>
                        <a:t>wɒz</a:t>
                      </a:r>
                      <a:r>
                        <a:rPr lang="en-US" sz="2800" b="1" dirty="0">
                          <a:effectLst/>
                          <a:latin typeface="Arial Black" panose="020B0A04020102020204" pitchFamily="34" charset="0"/>
                        </a:rPr>
                        <a:t>/</a:t>
                      </a:r>
                    </a:p>
                  </a:txBody>
                  <a:tcPr marL="95250" marR="95250"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493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503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67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944381"/>
              </p:ext>
            </p:extLst>
          </p:nvPr>
        </p:nvGraphicFramePr>
        <p:xfrm>
          <a:off x="507997" y="130176"/>
          <a:ext cx="11263088" cy="6607278"/>
        </p:xfrm>
        <a:graphic>
          <a:graphicData uri="http://schemas.openxmlformats.org/drawingml/2006/table">
            <a:tbl>
              <a:tblPr/>
              <a:tblGrid>
                <a:gridCol w="1287211">
                  <a:extLst>
                    <a:ext uri="{9D8B030D-6E8A-4147-A177-3AD203B41FA5}">
                      <a16:colId xmlns:a16="http://schemas.microsoft.com/office/drawing/2014/main" val="414573581"/>
                    </a:ext>
                  </a:extLst>
                </a:gridCol>
                <a:gridCol w="2735321">
                  <a:extLst>
                    <a:ext uri="{9D8B030D-6E8A-4147-A177-3AD203B41FA5}">
                      <a16:colId xmlns:a16="http://schemas.microsoft.com/office/drawing/2014/main" val="786664626"/>
                    </a:ext>
                  </a:extLst>
                </a:gridCol>
                <a:gridCol w="1609012">
                  <a:extLst>
                    <a:ext uri="{9D8B030D-6E8A-4147-A177-3AD203B41FA5}">
                      <a16:colId xmlns:a16="http://schemas.microsoft.com/office/drawing/2014/main" val="2392128123"/>
                    </a:ext>
                  </a:extLst>
                </a:gridCol>
                <a:gridCol w="1287211">
                  <a:extLst>
                    <a:ext uri="{9D8B030D-6E8A-4147-A177-3AD203B41FA5}">
                      <a16:colId xmlns:a16="http://schemas.microsoft.com/office/drawing/2014/main" val="3065492636"/>
                    </a:ext>
                  </a:extLst>
                </a:gridCol>
                <a:gridCol w="2735321">
                  <a:extLst>
                    <a:ext uri="{9D8B030D-6E8A-4147-A177-3AD203B41FA5}">
                      <a16:colId xmlns:a16="http://schemas.microsoft.com/office/drawing/2014/main" val="2887345477"/>
                    </a:ext>
                  </a:extLst>
                </a:gridCol>
                <a:gridCol w="1609012">
                  <a:extLst>
                    <a:ext uri="{9D8B030D-6E8A-4147-A177-3AD203B41FA5}">
                      <a16:colId xmlns:a16="http://schemas.microsoft.com/office/drawing/2014/main" val="2558808363"/>
                    </a:ext>
                  </a:extLst>
                </a:gridCol>
              </a:tblGrid>
              <a:tr h="757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ʤ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>
                          <a:effectLst/>
                          <a:latin typeface="Arial Black" panose="020B0A04020102020204" pitchFamily="34" charset="0"/>
                        </a:rPr>
                        <a:t>[дж]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jack /dʒæk/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j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>
                          <a:effectLst/>
                          <a:latin typeface="Arial Black" panose="020B0A04020102020204" pitchFamily="34" charset="0"/>
                        </a:rPr>
                        <a:t>звук между [й] и [и]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yes /jes/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211181"/>
                  </a:ext>
                </a:extLst>
              </a:tr>
              <a:tr h="757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k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dirty="0">
                          <a:effectLst/>
                          <a:latin typeface="Arial Black" panose="020B0A04020102020204" pitchFamily="34" charset="0"/>
                        </a:rPr>
                        <a:t>близкий к [к]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cook /</a:t>
                      </a:r>
                      <a:r>
                        <a:rPr lang="en-US" sz="2000" b="1" dirty="0" err="1">
                          <a:effectLst/>
                          <a:latin typeface="Arial Black" panose="020B0A04020102020204" pitchFamily="34" charset="0"/>
                        </a:rPr>
                        <a:t>kʊk</a:t>
                      </a: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z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>
                          <a:effectLst/>
                          <a:latin typeface="Arial Black" panose="020B0A04020102020204" pitchFamily="34" charset="0"/>
                        </a:rPr>
                        <a:t>близкий к [з]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please /pliːz/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972304"/>
                  </a:ext>
                </a:extLst>
              </a:tr>
              <a:tr h="13204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l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>
                          <a:effectLst/>
                          <a:latin typeface="Arial Black" panose="020B0A04020102020204" pitchFamily="34" charset="0"/>
                        </a:rPr>
                        <a:t>немного мягче русского [л]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lamb /læm/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Arial Black" panose="020B0A04020102020204" pitchFamily="34" charset="0"/>
                        </a:rPr>
                        <a:t>ð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>
                          <a:effectLst/>
                          <a:latin typeface="Arial Black" panose="020B0A04020102020204" pitchFamily="34" charset="0"/>
                        </a:rPr>
                        <a:t>межзубный звук: в BrE ближе к [в], в AmE – к [д]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then /ðen/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797280"/>
                  </a:ext>
                </a:extLst>
              </a:tr>
              <a:tr h="13204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m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>
                          <a:effectLst/>
                          <a:latin typeface="Arial Black" panose="020B0A04020102020204" pitchFamily="34" charset="0"/>
                        </a:rPr>
                        <a:t>близкий к [м]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monkey</a:t>
                      </a:r>
                      <a:br>
                        <a:rPr lang="en-US" sz="2000" b="1">
                          <a:effectLst/>
                          <a:latin typeface="Arial Black" panose="020B0A04020102020204" pitchFamily="34" charset="0"/>
                        </a:rPr>
                      </a:b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/ˈmʌŋki/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2000" b="1">
                          <a:solidFill>
                            <a:srgbClr val="0000FF"/>
                          </a:solidFill>
                          <a:effectLst/>
                          <a:latin typeface="Arial Black" panose="020B0A04020102020204" pitchFamily="34" charset="0"/>
                        </a:rPr>
                        <a:t>θ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dirty="0">
                          <a:effectLst/>
                          <a:latin typeface="Arial Black" panose="020B0A04020102020204" pitchFamily="34" charset="0"/>
                        </a:rPr>
                        <a:t>межзубный звук: в </a:t>
                      </a:r>
                      <a:r>
                        <a:rPr lang="ru-RU" sz="2000" b="1" dirty="0" err="1">
                          <a:effectLst/>
                          <a:latin typeface="Arial Black" panose="020B0A04020102020204" pitchFamily="34" charset="0"/>
                        </a:rPr>
                        <a:t>BrE</a:t>
                      </a:r>
                      <a:r>
                        <a:rPr lang="ru-RU" sz="2000" b="1" dirty="0">
                          <a:effectLst/>
                          <a:latin typeface="Arial Black" panose="020B0A04020102020204" pitchFamily="34" charset="0"/>
                        </a:rPr>
                        <a:t> ближе к [ф], в </a:t>
                      </a:r>
                      <a:r>
                        <a:rPr lang="ru-RU" sz="2000" b="1" dirty="0" err="1">
                          <a:effectLst/>
                          <a:latin typeface="Arial Black" panose="020B0A04020102020204" pitchFamily="34" charset="0"/>
                        </a:rPr>
                        <a:t>AmE</a:t>
                      </a:r>
                      <a:r>
                        <a:rPr lang="ru-RU" sz="2000" b="1" dirty="0">
                          <a:effectLst/>
                          <a:latin typeface="Arial Black" panose="020B0A04020102020204" pitchFamily="34" charset="0"/>
                        </a:rPr>
                        <a:t> – к [т]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thick /</a:t>
                      </a:r>
                      <a:r>
                        <a:rPr lang="el-GR" sz="2000" b="1" dirty="0">
                          <a:effectLst/>
                          <a:latin typeface="Arial Black" panose="020B0A04020102020204" pitchFamily="34" charset="0"/>
                        </a:rPr>
                        <a:t>θ</a:t>
                      </a:r>
                      <a:r>
                        <a:rPr lang="en-US" sz="2000" b="1" dirty="0" err="1">
                          <a:effectLst/>
                          <a:latin typeface="Arial Black" panose="020B0A04020102020204" pitchFamily="34" charset="0"/>
                        </a:rPr>
                        <a:t>ɪk</a:t>
                      </a: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065987"/>
                  </a:ext>
                </a:extLst>
              </a:tr>
              <a:tr h="757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n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>
                          <a:effectLst/>
                          <a:latin typeface="Arial Black" panose="020B0A04020102020204" pitchFamily="34" charset="0"/>
                        </a:rPr>
                        <a:t>близкий к [н]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nut /nʌt/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ʧ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>
                          <a:effectLst/>
                          <a:latin typeface="Arial Black" panose="020B0A04020102020204" pitchFamily="34" charset="0"/>
                        </a:rPr>
                        <a:t>близкий к [ч]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watch /</a:t>
                      </a:r>
                      <a:r>
                        <a:rPr lang="en-US" sz="2000" b="1" dirty="0" err="1">
                          <a:effectLst/>
                          <a:latin typeface="Arial Black" panose="020B0A04020102020204" pitchFamily="34" charset="0"/>
                        </a:rPr>
                        <a:t>wɒtʃ</a:t>
                      </a: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79433"/>
                  </a:ext>
                </a:extLst>
              </a:tr>
              <a:tr h="757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ŋ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>
                          <a:effectLst/>
                          <a:latin typeface="Arial Black" panose="020B0A04020102020204" pitchFamily="34" charset="0"/>
                        </a:rPr>
                        <a:t>носовой [н]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sing /sɪŋ/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ʃ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>
                          <a:effectLst/>
                          <a:latin typeface="Arial Black" panose="020B0A04020102020204" pitchFamily="34" charset="0"/>
                        </a:rPr>
                        <a:t>звук между [ш] и [щ]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sheep /</a:t>
                      </a:r>
                      <a:r>
                        <a:rPr lang="en-US" sz="2000" b="1" dirty="0" err="1">
                          <a:effectLst/>
                          <a:latin typeface="Arial Black" panose="020B0A04020102020204" pitchFamily="34" charset="0"/>
                        </a:rPr>
                        <a:t>ʃiːp</a:t>
                      </a: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698546"/>
                  </a:ext>
                </a:extLst>
              </a:tr>
              <a:tr h="7578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p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>
                          <a:effectLst/>
                          <a:latin typeface="Arial Black" panose="020B0A04020102020204" pitchFamily="34" charset="0"/>
                        </a:rPr>
                        <a:t>близкий к [п]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paper</a:t>
                      </a:r>
                      <a:br>
                        <a:rPr lang="en-US" sz="2000" b="1">
                          <a:effectLst/>
                          <a:latin typeface="Arial Black" panose="020B0A04020102020204" pitchFamily="34" charset="0"/>
                        </a:rPr>
                      </a:b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/ˈpeɪpə</a:t>
                      </a:r>
                      <a:r>
                        <a:rPr lang="en-US" sz="2000" b="1" baseline="30000">
                          <a:effectLst/>
                          <a:latin typeface="Arial Black" panose="020B0A04020102020204" pitchFamily="34" charset="0"/>
                        </a:rPr>
                        <a:t>r</a:t>
                      </a:r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>
                          <a:effectLst/>
                          <a:latin typeface="Arial Black" panose="020B0A04020102020204" pitchFamily="34" charset="0"/>
                        </a:rPr>
                        <a:t>ʒ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>
                          <a:effectLst/>
                          <a:latin typeface="Arial Black" panose="020B0A04020102020204" pitchFamily="34" charset="0"/>
                        </a:rPr>
                        <a:t>немного мягче русского [ж]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treasure</a:t>
                      </a:r>
                      <a:b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</a:b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/ˈ</a:t>
                      </a:r>
                      <a:r>
                        <a:rPr lang="en-US" sz="2000" b="1" dirty="0" err="1">
                          <a:effectLst/>
                          <a:latin typeface="Arial Black" panose="020B0A04020102020204" pitchFamily="34" charset="0"/>
                        </a:rPr>
                        <a:t>treʒə</a:t>
                      </a:r>
                      <a:r>
                        <a:rPr lang="en-US" sz="2000" b="1" baseline="30000" dirty="0" err="1">
                          <a:effectLst/>
                          <a:latin typeface="Arial Black" panose="020B0A04020102020204" pitchFamily="34" charset="0"/>
                        </a:rPr>
                        <a:t>r</a:t>
                      </a:r>
                      <a:r>
                        <a:rPr lang="en-US" sz="2000" b="1" dirty="0">
                          <a:effectLst/>
                          <a:latin typeface="Arial Black" panose="020B0A04020102020204" pitchFamily="34" charset="0"/>
                        </a:rPr>
                        <a:t>/</a:t>
                      </a:r>
                    </a:p>
                  </a:txBody>
                  <a:tcPr marL="91841" marR="91841" marT="91841" marB="918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365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954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441" y="365125"/>
            <a:ext cx="7749117" cy="5811838"/>
          </a:xfrm>
        </p:spPr>
      </p:pic>
    </p:spTree>
    <p:extLst>
      <p:ext uri="{BB962C8B-B14F-4D97-AF65-F5344CB8AC3E}">
        <p14:creationId xmlns:p14="http://schemas.microsoft.com/office/powerpoint/2010/main" val="891403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7714"/>
            <a:ext cx="10515600" cy="6640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       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            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Good morning-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доброе утро                                                                   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Good afternoon/Good day-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 добрый день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             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Good evening-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добрый вечер</a:t>
            </a:r>
          </a:p>
          <a:p>
            <a:pPr marL="0" indent="0">
              <a:buNone/>
            </a:pPr>
            <a:endParaRPr lang="en-US" sz="3600" dirty="0" smtClean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sz="36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         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         </a:t>
            </a:r>
            <a:endParaRPr lang="ru-RU" sz="36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515" y="3062514"/>
            <a:ext cx="5167085" cy="349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964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4942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Nice to meet you-</a:t>
            </a:r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Приятно познакомиться!</a:t>
            </a:r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             </a:t>
            </a:r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Good bye-</a:t>
            </a:r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До свидания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   </a:t>
            </a:r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 All the best- </a:t>
            </a:r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Всего наилучшего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 </a:t>
            </a:r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</a:t>
            </a:r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See you soon-</a:t>
            </a:r>
            <a:r>
              <a:rPr lang="ru-RU" sz="3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До скорой встречи</a:t>
            </a:r>
            <a:endParaRPr lang="en-US" sz="3200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     </a:t>
            </a:r>
            <a:endParaRPr lang="en-US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00" y="2670629"/>
            <a:ext cx="6574971" cy="364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496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706</Words>
  <Application>Microsoft Office PowerPoint</Application>
  <PresentationFormat>Широкоэкранный</PresentationFormat>
  <Paragraphs>158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Berlin Sans FB Demi</vt:lpstr>
      <vt:lpstr>Calibri</vt:lpstr>
      <vt:lpstr>Calibri Light</vt:lpstr>
      <vt:lpstr>Тема Office</vt:lpstr>
      <vt:lpstr>Transcription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Transc</dc:title>
  <dc:creator>Пользователь</dc:creator>
  <cp:lastModifiedBy>Пользователь</cp:lastModifiedBy>
  <cp:revision>11</cp:revision>
  <dcterms:created xsi:type="dcterms:W3CDTF">2021-02-05T03:11:58Z</dcterms:created>
  <dcterms:modified xsi:type="dcterms:W3CDTF">2021-02-05T05:15:08Z</dcterms:modified>
</cp:coreProperties>
</file>