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2" r:id="rId6"/>
    <p:sldId id="259" r:id="rId7"/>
    <p:sldId id="260" r:id="rId8"/>
    <p:sldId id="261" r:id="rId9"/>
    <p:sldId id="263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4818C-F0D7-4CC4-8507-8E66F6C6198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2D8CF-5DC6-4574-A5A5-51173FF8B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4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2D8CF-5DC6-4574-A5A5-51173FF8B8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9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3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8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6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950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5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7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18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05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0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2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0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0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0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9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7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FDBFF-8A94-42F4-B5DD-34F9964CF213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C6B0-C9B1-41D2-B843-4FF4F4449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9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latin typeface="Berlin Sans FB Demi" panose="020E0802020502020306" pitchFamily="34" charset="0"/>
              </a:rPr>
              <a:t>Days of the week</a:t>
            </a:r>
            <a:endParaRPr lang="ru-RU" sz="72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7392867" cy="111768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erlin Sans FB Demi" panose="020E0802020502020306" pitchFamily="34" charset="0"/>
              </a:rPr>
              <a:t>The Present Simple tense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535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3200" dirty="0"/>
              <a:t>Если глагол оканчивается на </a:t>
            </a:r>
            <a:r>
              <a:rPr lang="ru-RU" sz="3200" b="1" dirty="0"/>
              <a:t>-y</a:t>
            </a:r>
            <a:r>
              <a:rPr lang="ru-RU" sz="3200" dirty="0"/>
              <a:t>, а ему предшествует гласная, то к нему также прибавляется окончание </a:t>
            </a:r>
            <a:r>
              <a:rPr lang="ru-RU" sz="3200" b="1" dirty="0"/>
              <a:t>-s</a:t>
            </a:r>
            <a:r>
              <a:rPr lang="ru-RU" sz="3200" dirty="0"/>
              <a:t>, но </a:t>
            </a:r>
            <a:r>
              <a:rPr lang="ru-RU" sz="3200" b="1" dirty="0"/>
              <a:t>-y </a:t>
            </a:r>
            <a:r>
              <a:rPr lang="ru-RU" sz="3200" dirty="0"/>
              <a:t>не меняется</a:t>
            </a:r>
            <a:r>
              <a:rPr lang="ru-RU" sz="3200" dirty="0" smtClean="0"/>
              <a:t>.</a:t>
            </a:r>
          </a:p>
          <a:p>
            <a:pPr marL="0" indent="0" fontAlgn="base">
              <a:buNone/>
            </a:pPr>
            <a:endParaRPr lang="ru-RU" sz="3200" dirty="0"/>
          </a:p>
          <a:p>
            <a:pPr fontAlgn="base"/>
            <a:r>
              <a:rPr lang="ru-RU" i="1" dirty="0"/>
              <a:t>I </a:t>
            </a:r>
            <a:r>
              <a:rPr lang="ru-RU" i="1" dirty="0" err="1"/>
              <a:t>play</a:t>
            </a:r>
            <a:r>
              <a:rPr lang="ru-RU" i="1" dirty="0"/>
              <a:t> — </a:t>
            </a:r>
            <a:r>
              <a:rPr lang="ru-RU" i="1" dirty="0" err="1"/>
              <a:t>She</a:t>
            </a:r>
            <a:r>
              <a:rPr lang="ru-RU" i="1" dirty="0"/>
              <a:t> </a:t>
            </a:r>
            <a:r>
              <a:rPr lang="ru-RU" i="1" dirty="0" err="1"/>
              <a:t>plays</a:t>
            </a:r>
            <a:endParaRPr lang="ru-RU" dirty="0"/>
          </a:p>
          <a:p>
            <a:pPr fontAlgn="base"/>
            <a:r>
              <a:rPr lang="ru-RU" i="1" dirty="0"/>
              <a:t>I </a:t>
            </a:r>
            <a:r>
              <a:rPr lang="ru-RU" i="1" dirty="0" err="1"/>
              <a:t>stay</a:t>
            </a:r>
            <a:r>
              <a:rPr lang="ru-RU" i="1" dirty="0"/>
              <a:t> — </a:t>
            </a:r>
            <a:r>
              <a:rPr lang="ru-RU" i="1" dirty="0" err="1"/>
              <a:t>He</a:t>
            </a:r>
            <a:r>
              <a:rPr lang="ru-RU" i="1" dirty="0"/>
              <a:t> </a:t>
            </a:r>
            <a:r>
              <a:rPr lang="ru-RU" i="1" dirty="0" err="1" smtClean="0"/>
              <a:t>stays</a:t>
            </a:r>
            <a:r>
              <a:rPr lang="en-US" i="1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65" y="4136531"/>
            <a:ext cx="1454547" cy="13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63" y="753228"/>
            <a:ext cx="9812919" cy="1080938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Составьте предложения, используя </a:t>
            </a:r>
            <a:r>
              <a:rPr lang="ru-RU" dirty="0" err="1" smtClean="0"/>
              <a:t>Present</a:t>
            </a:r>
            <a:r>
              <a:rPr lang="ru-RU" dirty="0" smtClean="0"/>
              <a:t> </a:t>
            </a:r>
            <a:r>
              <a:rPr lang="en-US" dirty="0" smtClean="0"/>
              <a:t>Simple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216556"/>
            <a:ext cx="9613861" cy="3943611"/>
          </a:xfrm>
        </p:spPr>
        <p:txBody>
          <a:bodyPr/>
          <a:lstStyle/>
          <a:p>
            <a:pPr fontAlgn="base"/>
            <a:r>
              <a:rPr lang="en-US" sz="3200" dirty="0"/>
              <a:t>football / play / he / everyday</a:t>
            </a:r>
          </a:p>
          <a:p>
            <a:pPr fontAlgn="base"/>
            <a:r>
              <a:rPr lang="en-US" sz="3200" dirty="0"/>
              <a:t>Irina / nice clothes / always / wear</a:t>
            </a:r>
          </a:p>
          <a:p>
            <a:pPr fontAlgn="base"/>
            <a:r>
              <a:rPr lang="en-US" sz="3200" dirty="0"/>
              <a:t>my / pen / is / this</a:t>
            </a:r>
          </a:p>
          <a:p>
            <a:pPr fontAlgn="base"/>
            <a:r>
              <a:rPr lang="en-US" sz="3200" dirty="0"/>
              <a:t>have / we / breakfast / at 7 o’clock</a:t>
            </a:r>
          </a:p>
          <a:p>
            <a:pPr fontAlgn="base"/>
            <a:r>
              <a:rPr lang="en-US" sz="3200" dirty="0"/>
              <a:t>never / I / drink / coffee</a:t>
            </a:r>
          </a:p>
          <a:p>
            <a:pPr fontAlgn="base"/>
            <a:r>
              <a:rPr lang="en-US" sz="3200" dirty="0"/>
              <a:t>afraid of /we / spiders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22" y="2600193"/>
            <a:ext cx="3840137" cy="31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-144379"/>
            <a:ext cx="9613861" cy="3344779"/>
          </a:xfrm>
        </p:spPr>
        <p:txBody>
          <a:bodyPr>
            <a:normAutofit/>
          </a:bodyPr>
          <a:lstStyle/>
          <a:p>
            <a:r>
              <a:rPr lang="ru-RU" dirty="0"/>
              <a:t>Вставьте глаголы из списка в предложения в нужной </a:t>
            </a:r>
            <a:r>
              <a:rPr lang="ru-RU" dirty="0" smtClean="0"/>
              <a:t>форме </a:t>
            </a:r>
            <a:br>
              <a:rPr lang="ru-RU" dirty="0" smtClean="0"/>
            </a:br>
            <a:r>
              <a:rPr lang="en-US" sz="2800" b="1" i="1" dirty="0" smtClean="0"/>
              <a:t>play</a:t>
            </a:r>
            <a:r>
              <a:rPr lang="en-US" sz="2800" b="1" i="1" dirty="0"/>
              <a:t>, use, get up, know, is, is, have, read, are, watch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5074" y="2129589"/>
            <a:ext cx="7599108" cy="4415590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sz="3000" b="1" dirty="0" err="1"/>
              <a:t>They</a:t>
            </a:r>
            <a:r>
              <a:rPr lang="ru-RU" sz="3000" b="1" dirty="0"/>
              <a:t> ___ </a:t>
            </a:r>
            <a:r>
              <a:rPr lang="ru-RU" sz="3000" b="1" dirty="0" err="1"/>
              <a:t>dinner</a:t>
            </a:r>
            <a:r>
              <a:rPr lang="ru-RU" sz="3000" b="1" dirty="0"/>
              <a:t> </a:t>
            </a:r>
            <a:r>
              <a:rPr lang="ru-RU" sz="3000" b="1" dirty="0" err="1"/>
              <a:t>at</a:t>
            </a:r>
            <a:r>
              <a:rPr lang="ru-RU" sz="3000" b="1" dirty="0"/>
              <a:t> 8 </a:t>
            </a:r>
            <a:r>
              <a:rPr lang="ru-RU" sz="3000" b="1" dirty="0" err="1"/>
              <a:t>o’clock</a:t>
            </a:r>
            <a:endParaRPr lang="ru-RU" sz="3000" b="1" dirty="0"/>
          </a:p>
          <a:p>
            <a:pPr lvl="0" fontAlgn="base"/>
            <a:r>
              <a:rPr lang="ru-RU" sz="3000" b="1" dirty="0" err="1"/>
              <a:t>It</a:t>
            </a:r>
            <a:r>
              <a:rPr lang="ru-RU" sz="3000" b="1" dirty="0"/>
              <a:t> ___ </a:t>
            </a:r>
            <a:r>
              <a:rPr lang="ru-RU" sz="3000" b="1" dirty="0" err="1"/>
              <a:t>my</a:t>
            </a:r>
            <a:r>
              <a:rPr lang="ru-RU" sz="3000" b="1" dirty="0"/>
              <a:t> </a:t>
            </a:r>
            <a:r>
              <a:rPr lang="ru-RU" sz="3000" b="1" dirty="0" err="1"/>
              <a:t>car</a:t>
            </a:r>
            <a:endParaRPr lang="ru-RU" sz="3000" b="1" dirty="0"/>
          </a:p>
          <a:p>
            <a:pPr lvl="0" fontAlgn="base"/>
            <a:r>
              <a:rPr lang="ru-RU" sz="3000" b="1" dirty="0" err="1"/>
              <a:t>They</a:t>
            </a:r>
            <a:r>
              <a:rPr lang="ru-RU" sz="3000" b="1" dirty="0"/>
              <a:t> ___ </a:t>
            </a:r>
            <a:r>
              <a:rPr lang="ru-RU" sz="3000" b="1" dirty="0" err="1"/>
              <a:t>early</a:t>
            </a:r>
            <a:endParaRPr lang="ru-RU" sz="3000" b="1" dirty="0"/>
          </a:p>
          <a:p>
            <a:pPr lvl="0" fontAlgn="base"/>
            <a:r>
              <a:rPr lang="ru-RU" sz="3000" b="1" dirty="0" err="1"/>
              <a:t>Anna</a:t>
            </a:r>
            <a:r>
              <a:rPr lang="ru-RU" sz="3000" b="1" dirty="0"/>
              <a:t> ___ </a:t>
            </a:r>
            <a:r>
              <a:rPr lang="ru-RU" sz="3000" b="1" dirty="0" err="1"/>
              <a:t>the</a:t>
            </a:r>
            <a:r>
              <a:rPr lang="ru-RU" sz="3000" b="1" dirty="0"/>
              <a:t> </a:t>
            </a:r>
            <a:r>
              <a:rPr lang="ru-RU" sz="3000" b="1" dirty="0" err="1"/>
              <a:t>piano</a:t>
            </a:r>
            <a:endParaRPr lang="ru-RU" sz="3000" b="1" dirty="0"/>
          </a:p>
          <a:p>
            <a:pPr lvl="0" fontAlgn="base"/>
            <a:r>
              <a:rPr lang="ru-RU" sz="3000" b="1" dirty="0" err="1"/>
              <a:t>They</a:t>
            </a:r>
            <a:r>
              <a:rPr lang="ru-RU" sz="3000" b="1" dirty="0"/>
              <a:t> ___ </a:t>
            </a:r>
            <a:r>
              <a:rPr lang="ru-RU" sz="3000" b="1" dirty="0" err="1"/>
              <a:t>solders</a:t>
            </a:r>
            <a:endParaRPr lang="ru-RU" sz="3000" b="1" dirty="0"/>
          </a:p>
          <a:p>
            <a:pPr lvl="0" fontAlgn="base"/>
            <a:r>
              <a:rPr lang="ru-RU" sz="3000" b="1" dirty="0" err="1"/>
              <a:t>This</a:t>
            </a:r>
            <a:r>
              <a:rPr lang="ru-RU" sz="3000" b="1" dirty="0"/>
              <a:t> ___ a </a:t>
            </a:r>
            <a:r>
              <a:rPr lang="ru-RU" sz="3000" b="1" dirty="0" err="1"/>
              <a:t>big</a:t>
            </a:r>
            <a:r>
              <a:rPr lang="ru-RU" sz="3000" b="1" dirty="0"/>
              <a:t> </a:t>
            </a:r>
            <a:r>
              <a:rPr lang="ru-RU" sz="3000" b="1" dirty="0" err="1"/>
              <a:t>house</a:t>
            </a:r>
            <a:endParaRPr lang="ru-RU" sz="3000" b="1" dirty="0"/>
          </a:p>
          <a:p>
            <a:pPr lvl="0" fontAlgn="base"/>
            <a:r>
              <a:rPr lang="ru-RU" sz="3000" b="1" dirty="0" err="1"/>
              <a:t>He</a:t>
            </a:r>
            <a:r>
              <a:rPr lang="ru-RU" sz="3000" b="1" dirty="0"/>
              <a:t> </a:t>
            </a:r>
            <a:r>
              <a:rPr lang="ru-RU" sz="3000" b="1" dirty="0" err="1"/>
              <a:t>never</a:t>
            </a:r>
            <a:r>
              <a:rPr lang="ru-RU" sz="3000" b="1" dirty="0"/>
              <a:t> ___ TV</a:t>
            </a:r>
          </a:p>
          <a:p>
            <a:pPr lvl="0" fontAlgn="base"/>
            <a:r>
              <a:rPr lang="ru-RU" sz="3000" b="1" dirty="0"/>
              <a:t>I ___ </a:t>
            </a:r>
            <a:r>
              <a:rPr lang="ru-RU" sz="3000" b="1" dirty="0" err="1"/>
              <a:t>much</a:t>
            </a:r>
            <a:r>
              <a:rPr lang="ru-RU" sz="3000" b="1" dirty="0"/>
              <a:t> </a:t>
            </a:r>
            <a:r>
              <a:rPr lang="ru-RU" sz="3000" b="1" dirty="0" err="1"/>
              <a:t>about</a:t>
            </a:r>
            <a:r>
              <a:rPr lang="ru-RU" sz="3000" b="1" dirty="0"/>
              <a:t> </a:t>
            </a:r>
            <a:r>
              <a:rPr lang="ru-RU" sz="3000" b="1" dirty="0" err="1"/>
              <a:t>games</a:t>
            </a:r>
            <a:r>
              <a:rPr lang="ru-RU" sz="3000" b="1" dirty="0"/>
              <a:t> </a:t>
            </a:r>
          </a:p>
          <a:p>
            <a:pPr lvl="0" fontAlgn="base"/>
            <a:r>
              <a:rPr lang="ru-RU" sz="3000" b="1" dirty="0" err="1"/>
              <a:t>Larisa</a:t>
            </a:r>
            <a:r>
              <a:rPr lang="ru-RU" sz="3000" b="1" dirty="0"/>
              <a:t> </a:t>
            </a:r>
            <a:r>
              <a:rPr lang="ru-RU" sz="3000" b="1" dirty="0" err="1"/>
              <a:t>doesn’t</a:t>
            </a:r>
            <a:r>
              <a:rPr lang="ru-RU" sz="3000" b="1" dirty="0"/>
              <a:t> ___ </a:t>
            </a:r>
            <a:r>
              <a:rPr lang="ru-RU" sz="3000" b="1" dirty="0" err="1"/>
              <a:t>books</a:t>
            </a:r>
            <a:endParaRPr lang="ru-RU" sz="3000" b="1" dirty="0"/>
          </a:p>
          <a:p>
            <a:pPr lvl="0" fontAlgn="base"/>
            <a:r>
              <a:rPr lang="ru-RU" sz="3000" b="1" dirty="0" err="1"/>
              <a:t>She</a:t>
            </a:r>
            <a:r>
              <a:rPr lang="ru-RU" sz="3000" b="1" dirty="0"/>
              <a:t> </a:t>
            </a:r>
            <a:r>
              <a:rPr lang="ru-RU" sz="3000" b="1" dirty="0" err="1"/>
              <a:t>often</a:t>
            </a:r>
            <a:r>
              <a:rPr lang="ru-RU" sz="3000" b="1" dirty="0"/>
              <a:t> ___ </a:t>
            </a:r>
            <a:r>
              <a:rPr lang="ru-RU" sz="3000" b="1" dirty="0" err="1"/>
              <a:t>laptop</a:t>
            </a:r>
            <a:endParaRPr lang="ru-RU" sz="3000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35" y="2719137"/>
            <a:ext cx="43146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 b="4562"/>
          <a:stretch/>
        </p:blipFill>
        <p:spPr>
          <a:xfrm>
            <a:off x="0" y="433136"/>
            <a:ext cx="12192000" cy="6112043"/>
          </a:xfrm>
        </p:spPr>
      </p:pic>
    </p:spTree>
    <p:extLst>
      <p:ext uri="{BB962C8B-B14F-4D97-AF65-F5344CB8AC3E}">
        <p14:creationId xmlns:p14="http://schemas.microsoft.com/office/powerpoint/2010/main" val="26441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Simple tense ( </a:t>
            </a:r>
            <a:r>
              <a:rPr lang="ru-RU" dirty="0" smtClean="0"/>
              <a:t>Настоящее простое время)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latin typeface="Arial Black" panose="020B0A04020102020204" pitchFamily="34" charset="0"/>
              </a:rPr>
              <a:t>Для образования утвердительной формы </a:t>
            </a:r>
            <a:r>
              <a:rPr lang="ru-RU" sz="3200" dirty="0" err="1">
                <a:latin typeface="Arial Black" panose="020B0A04020102020204" pitchFamily="34" charset="0"/>
              </a:rPr>
              <a:t>Present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Sim­ple</a:t>
            </a:r>
            <a:r>
              <a:rPr lang="ru-RU" sz="3200" dirty="0">
                <a:latin typeface="Arial Black" panose="020B0A04020102020204" pitchFamily="34" charset="0"/>
              </a:rPr>
              <a:t> не требуются вспомогательные глаголы. Для лиц 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I</a:t>
            </a:r>
            <a:r>
              <a:rPr lang="ru-RU" sz="3200" dirty="0"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</a:rPr>
              <a:t>you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atin typeface="Arial Black" panose="020B0A04020102020204" pitchFamily="34" charset="0"/>
              </a:rPr>
              <a:t>,</a:t>
            </a:r>
            <a:r>
              <a:rPr lang="ru-RU" sz="3200" dirty="0" err="1" smtClean="0">
                <a:latin typeface="Arial Black" panose="020B0A04020102020204" pitchFamily="34" charset="0"/>
              </a:rPr>
              <a:t>we</a:t>
            </a:r>
            <a:r>
              <a:rPr lang="ru-RU" sz="3200" dirty="0"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</a:rPr>
              <a:t>you</a:t>
            </a:r>
            <a:r>
              <a:rPr lang="ru-RU" sz="3200" dirty="0"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</a:rPr>
              <a:t>they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atin typeface="Arial Black" panose="020B0A04020102020204" pitchFamily="34" charset="0"/>
              </a:rPr>
              <a:t>формы </a:t>
            </a:r>
            <a:r>
              <a:rPr lang="ru-RU" sz="3200" dirty="0">
                <a:latin typeface="Arial Black" panose="020B0A04020102020204" pitchFamily="34" charset="0"/>
              </a:rPr>
              <a:t>глагола в </a:t>
            </a:r>
            <a:r>
              <a:rPr lang="ru-RU" sz="3200" dirty="0" err="1">
                <a:latin typeface="Arial Black" panose="020B0A04020102020204" pitchFamily="34" charset="0"/>
              </a:rPr>
              <a:t>Present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</a:rPr>
              <a:t>Sim­ple</a:t>
            </a:r>
            <a:r>
              <a:rPr lang="ru-RU" sz="3200" dirty="0">
                <a:latin typeface="Arial Black" panose="020B0A04020102020204" pitchFamily="34" charset="0"/>
              </a:rPr>
              <a:t> совпадают с инфинитивной формой</a:t>
            </a:r>
            <a:r>
              <a:rPr lang="ru-RU" sz="32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221" y="360947"/>
            <a:ext cx="9066961" cy="1473219"/>
          </a:xfrm>
        </p:spPr>
        <p:txBody>
          <a:bodyPr>
            <a:normAutofit/>
          </a:bodyPr>
          <a:lstStyle/>
          <a:p>
            <a:r>
              <a:rPr lang="ru-RU" dirty="0" err="1">
                <a:latin typeface="Arial Black" panose="020B0A04020102020204" pitchFamily="34" charset="0"/>
              </a:rPr>
              <a:t>Present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r>
              <a:rPr lang="ru-RU" dirty="0" err="1">
                <a:latin typeface="Arial Black" panose="020B0A04020102020204" pitchFamily="34" charset="0"/>
              </a:rPr>
              <a:t>Simple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r>
              <a:rPr lang="ru-RU" dirty="0" smtClean="0">
                <a:latin typeface="Arial Black" panose="020B0A04020102020204" pitchFamily="34" charset="0"/>
              </a:rPr>
              <a:t>используется: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55643"/>
          </a:xfrm>
        </p:spPr>
        <p:txBody>
          <a:bodyPr>
            <a:normAutofit/>
          </a:bodyPr>
          <a:lstStyle/>
          <a:p>
            <a:pPr fontAlgn="base"/>
            <a:r>
              <a:rPr lang="ru-RU" sz="3200" dirty="0" smtClean="0"/>
              <a:t>в </a:t>
            </a:r>
            <a:r>
              <a:rPr lang="ru-RU" sz="3200" dirty="0"/>
              <a:t>описании действий, которые происходят постоянно, на </a:t>
            </a:r>
            <a:r>
              <a:rPr lang="ru-RU" sz="3200" dirty="0" smtClean="0"/>
              <a:t>регулярной основе</a:t>
            </a:r>
            <a:r>
              <a:rPr lang="ru-RU" sz="3200" dirty="0"/>
              <a:t>, но не привязаны к моменту речи.</a:t>
            </a:r>
          </a:p>
          <a:p>
            <a:pPr fontAlgn="base"/>
            <a:r>
              <a:rPr lang="ru-RU" sz="3200" dirty="0"/>
              <a:t>Употребление </a:t>
            </a:r>
            <a:r>
              <a:rPr lang="ru-RU" sz="3200" dirty="0" err="1"/>
              <a:t>Present</a:t>
            </a:r>
            <a:r>
              <a:rPr lang="ru-RU" sz="3200" dirty="0"/>
              <a:t> </a:t>
            </a:r>
            <a:r>
              <a:rPr lang="ru-RU" sz="3200" dirty="0" err="1"/>
              <a:t>Simple</a:t>
            </a:r>
            <a:r>
              <a:rPr lang="ru-RU" sz="3200" dirty="0"/>
              <a:t> уместно в тех случаях, когда мы хотим рассказать о нашей ежедневной рутине, достоверно известных фактах, действиях в широком смысле слова или расписании поездов.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6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9" b="5263"/>
          <a:stretch/>
        </p:blipFill>
        <p:spPr>
          <a:xfrm>
            <a:off x="1323475" y="0"/>
            <a:ext cx="9276348" cy="6858000"/>
          </a:xfrm>
        </p:spPr>
      </p:pic>
    </p:spTree>
    <p:extLst>
      <p:ext uri="{BB962C8B-B14F-4D97-AF65-F5344CB8AC3E}">
        <p14:creationId xmlns:p14="http://schemas.microsoft.com/office/powerpoint/2010/main" val="24936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                    Examples: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3200" i="1" dirty="0"/>
              <a:t>I go to work every day </a:t>
            </a:r>
            <a:r>
              <a:rPr lang="en-US" sz="3200" dirty="0"/>
              <a:t>— </a:t>
            </a:r>
            <a:r>
              <a:rPr lang="ru-RU" sz="3200" dirty="0"/>
              <a:t>Я хожу на работу каждый день.</a:t>
            </a:r>
          </a:p>
          <a:p>
            <a:pPr fontAlgn="base"/>
            <a:r>
              <a:rPr lang="en-US" sz="3200" i="1" dirty="0"/>
              <a:t>They usually play tennis every weekend </a:t>
            </a:r>
            <a:r>
              <a:rPr lang="en-US" sz="3200" dirty="0"/>
              <a:t>— </a:t>
            </a:r>
            <a:r>
              <a:rPr lang="ru-RU" sz="3200" dirty="0"/>
              <a:t>Они обычно играют в теннис каждые выходные.</a:t>
            </a:r>
          </a:p>
          <a:p>
            <a:pPr fontAlgn="base"/>
            <a:r>
              <a:rPr lang="en-US" sz="3200" i="1" dirty="0"/>
              <a:t>She brings me coffee every morning </a:t>
            </a:r>
            <a:r>
              <a:rPr lang="en-US" sz="3200" dirty="0"/>
              <a:t>— </a:t>
            </a:r>
            <a:r>
              <a:rPr lang="ru-RU" sz="3200" dirty="0"/>
              <a:t>Она приносит мне кофе каждое утро.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997242"/>
            <a:ext cx="9613861" cy="437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 Black" panose="020B0A04020102020204" pitchFamily="34" charset="0"/>
              </a:rPr>
              <a:t>Только в 3‑м лице единственного числа (</a:t>
            </a:r>
            <a:r>
              <a:rPr lang="ru-RU" sz="3200" dirty="0" err="1">
                <a:latin typeface="Arial Black" panose="020B0A04020102020204" pitchFamily="34" charset="0"/>
              </a:rPr>
              <a:t>he</a:t>
            </a:r>
            <a:r>
              <a:rPr lang="ru-RU" sz="3200" dirty="0"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</a:rPr>
              <a:t>she</a:t>
            </a:r>
            <a:r>
              <a:rPr lang="ru-RU" sz="3200" dirty="0"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</a:rPr>
              <a:t>it</a:t>
            </a:r>
            <a:r>
              <a:rPr lang="ru-RU" sz="3200" dirty="0">
                <a:latin typeface="Arial Black" panose="020B0A04020102020204" pitchFamily="34" charset="0"/>
              </a:rPr>
              <a:t>) к глаголу добавляется окончание − s или – </a:t>
            </a:r>
            <a:r>
              <a:rPr lang="ru-RU" sz="3200" dirty="0" err="1">
                <a:latin typeface="Arial Black" panose="020B0A04020102020204" pitchFamily="34" charset="0"/>
              </a:rPr>
              <a:t>es</a:t>
            </a:r>
            <a:r>
              <a:rPr lang="ru-RU" sz="3200" dirty="0">
                <a:latin typeface="Arial Black" panose="020B0A04020102020204" pitchFamily="34" charset="0"/>
              </a:rPr>
              <a:t>. Произносятся эти окончания как [s], [z] или [</a:t>
            </a:r>
            <a:r>
              <a:rPr lang="ru-RU" sz="3200" dirty="0" err="1">
                <a:latin typeface="Arial Black" panose="020B0A04020102020204" pitchFamily="34" charset="0"/>
              </a:rPr>
              <a:t>iz</a:t>
            </a:r>
            <a:r>
              <a:rPr lang="ru-RU" sz="3200" dirty="0">
                <a:latin typeface="Arial Black" panose="020B0A04020102020204" pitchFamily="34" charset="0"/>
              </a:rPr>
              <a:t>]. 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I make [</a:t>
            </a:r>
            <a:r>
              <a:rPr lang="en-US" sz="3200" dirty="0" err="1">
                <a:latin typeface="Arial Black" panose="020B0A04020102020204" pitchFamily="34" charset="0"/>
              </a:rPr>
              <a:t>meɪk</a:t>
            </a:r>
            <a:r>
              <a:rPr lang="en-US" sz="3200" dirty="0">
                <a:latin typeface="Arial Black" panose="020B0A04020102020204" pitchFamily="34" charset="0"/>
              </a:rPr>
              <a:t>] — he makes [</a:t>
            </a:r>
            <a:r>
              <a:rPr lang="en-US" sz="3200" dirty="0" err="1">
                <a:latin typeface="Arial Black" panose="020B0A04020102020204" pitchFamily="34" charset="0"/>
              </a:rPr>
              <a:t>meɪks</a:t>
            </a:r>
            <a:r>
              <a:rPr lang="en-US" sz="3200" dirty="0" smtClean="0">
                <a:latin typeface="Arial Black" panose="020B0A04020102020204" pitchFamily="34" charset="0"/>
              </a:rPr>
              <a:t>]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 Black" panose="020B0A04020102020204" pitchFamily="34" charset="0"/>
              </a:rPr>
              <a:t>I </a:t>
            </a:r>
            <a:r>
              <a:rPr lang="en-US" sz="3200" dirty="0">
                <a:latin typeface="Arial Black" panose="020B0A04020102020204" pitchFamily="34" charset="0"/>
              </a:rPr>
              <a:t>sing [</a:t>
            </a:r>
            <a:r>
              <a:rPr lang="en-US" sz="3200" dirty="0" err="1">
                <a:latin typeface="Arial Black" panose="020B0A04020102020204" pitchFamily="34" charset="0"/>
              </a:rPr>
              <a:t>sɪŋ</a:t>
            </a:r>
            <a:r>
              <a:rPr lang="en-US" sz="3200" dirty="0">
                <a:latin typeface="Arial Black" panose="020B0A04020102020204" pitchFamily="34" charset="0"/>
              </a:rPr>
              <a:t>] —he sings [</a:t>
            </a:r>
            <a:r>
              <a:rPr lang="en-US" sz="3200" dirty="0" err="1">
                <a:latin typeface="Arial Black" panose="020B0A04020102020204" pitchFamily="34" charset="0"/>
              </a:rPr>
              <a:t>sɪŋz</a:t>
            </a:r>
            <a:r>
              <a:rPr lang="en-US" sz="3200" dirty="0" smtClean="0">
                <a:latin typeface="Arial Black" panose="020B0A04020102020204" pitchFamily="34" charset="0"/>
              </a:rPr>
              <a:t>]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 Black" panose="020B0A04020102020204" pitchFamily="34" charset="0"/>
              </a:rPr>
              <a:t>I </a:t>
            </a:r>
            <a:r>
              <a:rPr lang="en-US" sz="3200" dirty="0">
                <a:latin typeface="Arial Black" panose="020B0A04020102020204" pitchFamily="34" charset="0"/>
              </a:rPr>
              <a:t>rise [</a:t>
            </a:r>
            <a:r>
              <a:rPr lang="en-US" sz="3200" dirty="0" err="1">
                <a:latin typeface="Arial Black" panose="020B0A04020102020204" pitchFamily="34" charset="0"/>
              </a:rPr>
              <a:t>raɪz</a:t>
            </a:r>
            <a:r>
              <a:rPr lang="en-US" sz="3200" dirty="0">
                <a:latin typeface="Arial Black" panose="020B0A04020102020204" pitchFamily="34" charset="0"/>
              </a:rPr>
              <a:t>] — he rises [ˈ</a:t>
            </a:r>
            <a:r>
              <a:rPr lang="en-US" sz="3200" dirty="0" err="1">
                <a:latin typeface="Arial Black" panose="020B0A04020102020204" pitchFamily="34" charset="0"/>
              </a:rPr>
              <a:t>raɪzɪz</a:t>
            </a:r>
            <a:r>
              <a:rPr lang="en-US" sz="3200" dirty="0" smtClean="0">
                <a:latin typeface="Arial Black" panose="020B0A04020102020204" pitchFamily="34" charset="0"/>
              </a:rPr>
              <a:t>]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            Rule: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Если </a:t>
            </a:r>
            <a:r>
              <a:rPr lang="ru-RU" sz="3600" dirty="0"/>
              <a:t>глагол оканчивается на </a:t>
            </a:r>
            <a:r>
              <a:rPr lang="ru-RU" sz="3600" b="1" dirty="0"/>
              <a:t>-s, -</a:t>
            </a:r>
            <a:r>
              <a:rPr lang="ru-RU" sz="3600" b="1" dirty="0" err="1"/>
              <a:t>ss</a:t>
            </a:r>
            <a:r>
              <a:rPr lang="ru-RU" sz="3600" b="1" dirty="0"/>
              <a:t>, -</a:t>
            </a:r>
            <a:r>
              <a:rPr lang="ru-RU" sz="3600" b="1" dirty="0" err="1"/>
              <a:t>sh</a:t>
            </a:r>
            <a:r>
              <a:rPr lang="ru-RU" sz="3600" b="1" dirty="0"/>
              <a:t>, -</a:t>
            </a:r>
            <a:r>
              <a:rPr lang="ru-RU" sz="3600" b="1" dirty="0" err="1"/>
              <a:t>ch</a:t>
            </a:r>
            <a:r>
              <a:rPr lang="ru-RU" sz="3600" b="1" dirty="0"/>
              <a:t>, -x, -o, </a:t>
            </a:r>
            <a:r>
              <a:rPr lang="ru-RU" sz="3600" dirty="0"/>
              <a:t>то к нему прибавляется окончание </a:t>
            </a:r>
            <a:r>
              <a:rPr lang="ru-RU" sz="3600" b="1" dirty="0"/>
              <a:t>-</a:t>
            </a:r>
            <a:r>
              <a:rPr lang="ru-RU" sz="3600" b="1" dirty="0" err="1" smtClean="0"/>
              <a:t>es</a:t>
            </a:r>
            <a:r>
              <a:rPr lang="ru-RU" sz="3600" b="1" dirty="0" smtClean="0"/>
              <a:t> </a:t>
            </a:r>
          </a:p>
          <a:p>
            <a:pPr fontAlgn="base"/>
            <a:r>
              <a:rPr lang="en-US" i="1" dirty="0"/>
              <a:t>I wish — She wishes</a:t>
            </a:r>
            <a:endParaRPr lang="en-US" dirty="0"/>
          </a:p>
          <a:p>
            <a:pPr fontAlgn="base"/>
            <a:r>
              <a:rPr lang="en-US" i="1" dirty="0"/>
              <a:t>I teach — She teaches</a:t>
            </a:r>
            <a:endParaRPr lang="en-US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5" y="4136531"/>
            <a:ext cx="1454547" cy="13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Если глагол оканчивается на </a:t>
            </a:r>
            <a:r>
              <a:rPr lang="ru-RU" sz="3200" b="1" dirty="0"/>
              <a:t>-y</a:t>
            </a:r>
            <a:r>
              <a:rPr lang="ru-RU" sz="3200" dirty="0"/>
              <a:t>, а ему предшествует согласная, то к нему прибавляется окончание </a:t>
            </a:r>
            <a:r>
              <a:rPr lang="ru-RU" sz="3200" b="1" dirty="0" smtClean="0"/>
              <a:t>-</a:t>
            </a:r>
            <a:r>
              <a:rPr lang="ru-RU" sz="3200" b="1" dirty="0" err="1" smtClean="0"/>
              <a:t>es</a:t>
            </a:r>
            <a:r>
              <a:rPr lang="ru-RU" sz="3200" dirty="0"/>
              <a:t>, но -y заменяется на </a:t>
            </a:r>
            <a:r>
              <a:rPr lang="ru-RU" sz="3200" b="1" dirty="0"/>
              <a:t>-</a:t>
            </a:r>
            <a:r>
              <a:rPr lang="ru-RU" sz="3200" b="1" dirty="0" smtClean="0"/>
              <a:t>i</a:t>
            </a:r>
          </a:p>
          <a:p>
            <a:pPr marL="0" indent="0">
              <a:buNone/>
            </a:pPr>
            <a:endParaRPr lang="ru-RU" sz="3200" b="1" dirty="0" smtClean="0"/>
          </a:p>
          <a:p>
            <a:pPr fontAlgn="base"/>
            <a:r>
              <a:rPr lang="en-US" i="1" dirty="0"/>
              <a:t>I try — She tries</a:t>
            </a:r>
            <a:endParaRPr lang="en-US" dirty="0"/>
          </a:p>
          <a:p>
            <a:pPr fontAlgn="base"/>
            <a:r>
              <a:rPr lang="en-US" i="1" dirty="0"/>
              <a:t>I fly — He </a:t>
            </a:r>
            <a:r>
              <a:rPr lang="en-US" i="1" dirty="0" smtClean="0"/>
              <a:t>flies </a:t>
            </a:r>
            <a:endParaRPr lang="en-US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39" y="4136531"/>
            <a:ext cx="1454547" cy="13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63</TotalTime>
  <Words>524</Words>
  <Application>Microsoft Office PowerPoint</Application>
  <PresentationFormat>Широкоэкранный</PresentationFormat>
  <Paragraphs>55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Berlin Sans FB Demi</vt:lpstr>
      <vt:lpstr>Calibri</vt:lpstr>
      <vt:lpstr>Trebuchet MS</vt:lpstr>
      <vt:lpstr>Берлин</vt:lpstr>
      <vt:lpstr>Days of the week</vt:lpstr>
      <vt:lpstr> </vt:lpstr>
      <vt:lpstr>The Present Simple tense ( Настоящее простое время)</vt:lpstr>
      <vt:lpstr>Present Simple используется:</vt:lpstr>
      <vt:lpstr> </vt:lpstr>
      <vt:lpstr>                    Examples:</vt:lpstr>
      <vt:lpstr> </vt:lpstr>
      <vt:lpstr>                    Rule:</vt:lpstr>
      <vt:lpstr> </vt:lpstr>
      <vt:lpstr> </vt:lpstr>
      <vt:lpstr>Составьте предложения, используя Present Simple </vt:lpstr>
      <vt:lpstr>Вставьте глаголы из списка в предложения в нужной форме  play, use, get up, know, is, is, have, read, are, watch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Days of the week</dc:title>
  <dc:creator>Пользователь</dc:creator>
  <cp:lastModifiedBy>Пользователь</cp:lastModifiedBy>
  <cp:revision>7</cp:revision>
  <dcterms:created xsi:type="dcterms:W3CDTF">2021-04-30T03:32:23Z</dcterms:created>
  <dcterms:modified xsi:type="dcterms:W3CDTF">2021-04-30T04:36:20Z</dcterms:modified>
</cp:coreProperties>
</file>