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6" r:id="rId3"/>
    <p:sldMasterId id="2147483768" r:id="rId4"/>
  </p:sldMasterIdLst>
  <p:sldIdLst>
    <p:sldId id="256" r:id="rId5"/>
    <p:sldId id="259" r:id="rId6"/>
    <p:sldId id="261" r:id="rId7"/>
    <p:sldId id="257" r:id="rId8"/>
    <p:sldId id="258" r:id="rId9"/>
    <p:sldId id="262" r:id="rId10"/>
    <p:sldId id="263" r:id="rId11"/>
    <p:sldId id="264" r:id="rId12"/>
    <p:sldId id="265" r:id="rId13"/>
    <p:sldId id="266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31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CF0F-60EB-471B-9F9C-FDFF96837B5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878EE4-E738-47B3-BE76-7246E9713D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CF0F-60EB-471B-9F9C-FDFF96837B5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8EE4-E738-47B3-BE76-7246E9713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9878EE4-E738-47B3-BE76-7246E9713D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CF0F-60EB-471B-9F9C-FDFF96837B5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CF0F-60EB-471B-9F9C-FDFF96837B5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878EE4-E738-47B3-BE76-7246E9713D44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02847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CF0F-60EB-471B-9F9C-FDFF96837B5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9878EE4-E738-47B3-BE76-7246E9713D44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90289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CF0F-60EB-471B-9F9C-FDFF96837B5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878EE4-E738-47B3-BE76-7246E9713D44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94000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5BBCF0F-60EB-471B-9F9C-FDFF96837B5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8EE4-E738-47B3-BE76-7246E9713D44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76833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CF0F-60EB-471B-9F9C-FDFF96837B5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9878EE4-E738-47B3-BE76-7246E9713D44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77634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CF0F-60EB-471B-9F9C-FDFF96837B5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9878EE4-E738-47B3-BE76-7246E9713D44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6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CF0F-60EB-471B-9F9C-FDFF96837B5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9878EE4-E738-47B3-BE76-7246E9713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246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878EE4-E738-47B3-BE76-7246E9713D44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CF0F-60EB-471B-9F9C-FDFF96837B5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949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CF0F-60EB-471B-9F9C-FDFF96837B5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9878EE4-E738-47B3-BE76-7246E9713D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9878EE4-E738-47B3-BE76-7246E9713D44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5BBCF0F-60EB-471B-9F9C-FDFF96837B5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892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CF0F-60EB-471B-9F9C-FDFF96837B5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8EE4-E738-47B3-BE76-7246E9713D44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73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9878EE4-E738-47B3-BE76-7246E9713D44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CF0F-60EB-471B-9F9C-FDFF96837B5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3894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CF0F-60EB-471B-9F9C-FDFF96837B5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878EE4-E738-47B3-BE76-7246E9713D44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50312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CF0F-60EB-471B-9F9C-FDFF96837B5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9878EE4-E738-47B3-BE76-7246E9713D44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04833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CF0F-60EB-471B-9F9C-FDFF96837B5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878EE4-E738-47B3-BE76-7246E9713D44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3454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5BBCF0F-60EB-471B-9F9C-FDFF96837B5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8EE4-E738-47B3-BE76-7246E9713D44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47954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CF0F-60EB-471B-9F9C-FDFF96837B5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9878EE4-E738-47B3-BE76-7246E9713D44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45618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CF0F-60EB-471B-9F9C-FDFF96837B5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9878EE4-E738-47B3-BE76-7246E9713D44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6917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CF0F-60EB-471B-9F9C-FDFF96837B5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9878EE4-E738-47B3-BE76-7246E9713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423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CF0F-60EB-471B-9F9C-FDFF96837B5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878EE4-E738-47B3-BE76-7246E9713D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878EE4-E738-47B3-BE76-7246E9713D44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CF0F-60EB-471B-9F9C-FDFF96837B5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313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9878EE4-E738-47B3-BE76-7246E9713D44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5BBCF0F-60EB-471B-9F9C-FDFF96837B5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8939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CF0F-60EB-471B-9F9C-FDFF96837B5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8EE4-E738-47B3-BE76-7246E9713D44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828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9878EE4-E738-47B3-BE76-7246E9713D44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CF0F-60EB-471B-9F9C-FDFF96837B5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6725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CF0F-60EB-471B-9F9C-FDFF96837B5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878EE4-E738-47B3-BE76-7246E9713D44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64736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CF0F-60EB-471B-9F9C-FDFF96837B5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9878EE4-E738-47B3-BE76-7246E9713D44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96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CF0F-60EB-471B-9F9C-FDFF96837B5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878EE4-E738-47B3-BE76-7246E9713D44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20558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5BBCF0F-60EB-471B-9F9C-FDFF96837B5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8EE4-E738-47B3-BE76-7246E9713D44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88475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CF0F-60EB-471B-9F9C-FDFF96837B5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9878EE4-E738-47B3-BE76-7246E9713D44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234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CF0F-60EB-471B-9F9C-FDFF96837B5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9878EE4-E738-47B3-BE76-7246E9713D44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39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5BBCF0F-60EB-471B-9F9C-FDFF96837B5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8EE4-E738-47B3-BE76-7246E9713D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CF0F-60EB-471B-9F9C-FDFF96837B5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9878EE4-E738-47B3-BE76-7246E9713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7717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878EE4-E738-47B3-BE76-7246E9713D44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CF0F-60EB-471B-9F9C-FDFF96837B5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58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9878EE4-E738-47B3-BE76-7246E9713D44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5BBCF0F-60EB-471B-9F9C-FDFF96837B5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920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CF0F-60EB-471B-9F9C-FDFF96837B5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8EE4-E738-47B3-BE76-7246E9713D44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144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9878EE4-E738-47B3-BE76-7246E9713D44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CF0F-60EB-471B-9F9C-FDFF96837B5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43820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CF0F-60EB-471B-9F9C-FDFF96837B5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9878EE4-E738-47B3-BE76-7246E9713D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CF0F-60EB-471B-9F9C-FDFF96837B5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9878EE4-E738-47B3-BE76-7246E9713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CF0F-60EB-471B-9F9C-FDFF96837B5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9878EE4-E738-47B3-BE76-7246E9713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878EE4-E738-47B3-BE76-7246E9713D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CF0F-60EB-471B-9F9C-FDFF96837B5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9878EE4-E738-47B3-BE76-7246E9713D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5BBCF0F-60EB-471B-9F9C-FDFF96837B5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5BBCF0F-60EB-471B-9F9C-FDFF96837B5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878EE4-E738-47B3-BE76-7246E9713D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5BBCF0F-60EB-471B-9F9C-FDFF96837B5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878EE4-E738-47B3-BE76-7246E9713D44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1277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5BBCF0F-60EB-471B-9F9C-FDFF96837B5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878EE4-E738-47B3-BE76-7246E9713D44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3711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5BBCF0F-60EB-471B-9F9C-FDFF96837B5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878EE4-E738-47B3-BE76-7246E9713D44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0847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-589757"/>
            <a:ext cx="12097344" cy="76054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67744" y="3212975"/>
            <a:ext cx="6733597" cy="156966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time</a:t>
            </a:r>
            <a:endParaRPr lang="ru-RU" sz="9600" b="1" cap="none" spc="0" dirty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310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«Ровный час» – </a:t>
            </a:r>
            <a:r>
              <a:rPr lang="en-US" b="1" dirty="0" smtClean="0">
                <a:solidFill>
                  <a:srgbClr val="7030A0"/>
                </a:solidFill>
              </a:rPr>
              <a:t>o'clock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1751" y="2564904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/>
              <a:t>Ровно любой час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/>
              <a:t>(без минут)</a:t>
            </a:r>
          </a:p>
          <a:p>
            <a:pPr algn="ctr">
              <a:lnSpc>
                <a:spcPct val="150000"/>
              </a:lnSpc>
            </a:pPr>
            <a:endParaRPr lang="ru-RU" sz="2400" dirty="0">
              <a:solidFill>
                <a:prstClr val="black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6647" y="6194920"/>
            <a:ext cx="5359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Font typeface="Arial"/>
              <a:buChar char="•"/>
            </a:pPr>
            <a:r>
              <a:rPr lang="en-US" sz="2400" b="1" i="1" dirty="0">
                <a:solidFill>
                  <a:srgbClr val="002060"/>
                </a:solidFill>
              </a:rPr>
              <a:t>I</a:t>
            </a:r>
            <a:r>
              <a:rPr lang="ru-RU" sz="2400" b="1" i="1" dirty="0" smtClean="0">
                <a:solidFill>
                  <a:srgbClr val="002060"/>
                </a:solidFill>
              </a:rPr>
              <a:t>t</a:t>
            </a:r>
            <a:r>
              <a:rPr lang="en-US" sz="2400" b="1" i="1" dirty="0" smtClean="0">
                <a:solidFill>
                  <a:srgbClr val="002060"/>
                </a:solidFill>
              </a:rPr>
              <a:t> is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ten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o'clock</a:t>
            </a:r>
            <a:r>
              <a:rPr lang="ru-RU" sz="2400" i="1" dirty="0" smtClean="0">
                <a:solidFill>
                  <a:prstClr val="black"/>
                </a:solidFill>
              </a:rPr>
              <a:t>.  (</a:t>
            </a:r>
            <a:r>
              <a:rPr lang="ru-RU" i="1" dirty="0" smtClean="0">
                <a:solidFill>
                  <a:prstClr val="black"/>
                </a:solidFill>
              </a:rPr>
              <a:t>Десять </a:t>
            </a:r>
            <a:r>
              <a:rPr lang="ru-RU" i="1" dirty="0">
                <a:solidFill>
                  <a:prstClr val="black"/>
                </a:solidFill>
              </a:rPr>
              <a:t>часов </a:t>
            </a:r>
            <a:r>
              <a:rPr lang="ru-RU" i="1" dirty="0" smtClean="0">
                <a:solidFill>
                  <a:prstClr val="black"/>
                </a:solidFill>
              </a:rPr>
              <a:t>ровно).</a:t>
            </a:r>
            <a:endParaRPr lang="ru-RU" i="1" dirty="0">
              <a:solidFill>
                <a:prstClr val="black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90" y="1340767"/>
            <a:ext cx="4549450" cy="4549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6806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Следует запомнить: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8503920" cy="43982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7030A0"/>
                </a:solidFill>
              </a:rPr>
              <a:t>exactly</a:t>
            </a:r>
            <a:r>
              <a:rPr lang="en-US" dirty="0"/>
              <a:t> - </a:t>
            </a:r>
            <a:r>
              <a:rPr lang="ru-RU" dirty="0"/>
              <a:t>ровно; например, </a:t>
            </a:r>
            <a:r>
              <a:rPr lang="en-US" dirty="0"/>
              <a:t>it's exactly nine (</a:t>
            </a:r>
            <a:r>
              <a:rPr lang="ru-RU" dirty="0"/>
              <a:t>ровно девять часов)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7030A0"/>
                </a:solidFill>
              </a:rPr>
              <a:t>about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ru-RU" dirty="0"/>
              <a:t>примерно; например, </a:t>
            </a:r>
            <a:r>
              <a:rPr lang="en-US" dirty="0"/>
              <a:t>it's about seven (</a:t>
            </a:r>
            <a:r>
              <a:rPr lang="ru-RU" dirty="0"/>
              <a:t>около семи часов)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7030A0"/>
                </a:solidFill>
              </a:rPr>
              <a:t>almost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ru-RU" dirty="0"/>
              <a:t>почти; например, </a:t>
            </a:r>
            <a:r>
              <a:rPr lang="en-US" dirty="0"/>
              <a:t>it's about eight (</a:t>
            </a:r>
            <a:r>
              <a:rPr lang="ru-RU" dirty="0"/>
              <a:t>почти восемь часов)</a:t>
            </a:r>
          </a:p>
        </p:txBody>
      </p:sp>
    </p:spTree>
    <p:extLst>
      <p:ext uri="{BB962C8B-B14F-4D97-AF65-F5344CB8AC3E}">
        <p14:creationId xmlns:p14="http://schemas.microsoft.com/office/powerpoint/2010/main" val="330402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8600"/>
            <a:ext cx="5760640" cy="6440760"/>
          </a:xfrm>
        </p:spPr>
      </p:pic>
    </p:spTree>
    <p:extLst>
      <p:ext uri="{BB962C8B-B14F-4D97-AF65-F5344CB8AC3E}">
        <p14:creationId xmlns:p14="http://schemas.microsoft.com/office/powerpoint/2010/main" val="1403181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/>
              <a:t>У меня урок английского в понедельник</a:t>
            </a:r>
            <a:r>
              <a:rPr lang="ru-RU" sz="2800" b="1" dirty="0" smtClean="0"/>
              <a:t>.</a:t>
            </a:r>
            <a:endParaRPr lang="en-US" sz="2800" b="1" dirty="0" smtClean="0"/>
          </a:p>
          <a:p>
            <a:pPr marL="0" indent="0">
              <a:buNone/>
            </a:pPr>
            <a:r>
              <a:rPr lang="ru-RU" sz="2800" b="1" dirty="0" smtClean="0"/>
              <a:t>Они в Америке на выходных.</a:t>
            </a:r>
          </a:p>
          <a:p>
            <a:pPr marL="0" indent="0">
              <a:buNone/>
            </a:pPr>
            <a:r>
              <a:rPr lang="ru-RU" sz="2800" b="1" dirty="0"/>
              <a:t>Фильм начинается в 6:30</a:t>
            </a:r>
            <a:r>
              <a:rPr lang="ru-RU" sz="2800" b="1" dirty="0" smtClean="0"/>
              <a:t>.</a:t>
            </a:r>
          </a:p>
          <a:p>
            <a:pPr marL="0" indent="0">
              <a:buNone/>
            </a:pPr>
            <a:r>
              <a:rPr lang="ru-RU" sz="2800" b="1" dirty="0"/>
              <a:t>Город очень красивый в Рождество</a:t>
            </a:r>
            <a:r>
              <a:rPr lang="ru-RU" sz="2800" b="1" dirty="0" smtClean="0"/>
              <a:t>.</a:t>
            </a:r>
          </a:p>
          <a:p>
            <a:pPr marL="0" indent="0">
              <a:buNone/>
            </a:pPr>
            <a:r>
              <a:rPr lang="ru-RU" sz="2800" b="1" dirty="0"/>
              <a:t>Папа любит читать </a:t>
            </a:r>
            <a:r>
              <a:rPr lang="ru-RU" sz="2800" b="1" dirty="0" smtClean="0"/>
              <a:t>в </a:t>
            </a:r>
            <a:r>
              <a:rPr lang="ru-RU" sz="2800" b="1" dirty="0"/>
              <a:t>обеденное время</a:t>
            </a:r>
            <a:r>
              <a:rPr lang="ru-RU" sz="2800" b="1" dirty="0" smtClean="0"/>
              <a:t>.</a:t>
            </a:r>
          </a:p>
          <a:p>
            <a:pPr marL="0" indent="0">
              <a:buNone/>
            </a:pPr>
            <a:r>
              <a:rPr lang="ru-RU" sz="2800" b="1" dirty="0"/>
              <a:t>Магазин открыт с 7 утра до 9 вечера</a:t>
            </a:r>
            <a:r>
              <a:rPr lang="ru-RU" sz="2800" b="1" dirty="0" smtClean="0"/>
              <a:t>.</a:t>
            </a:r>
          </a:p>
          <a:p>
            <a:pPr marL="0" indent="0">
              <a:buNone/>
            </a:pPr>
            <a:r>
              <a:rPr lang="ru-RU" sz="2800" b="1" dirty="0"/>
              <a:t>Откуда ты родом? – Россия. Но живу я в Германии</a:t>
            </a:r>
            <a:r>
              <a:rPr lang="ru-RU" sz="2800" b="1" dirty="0" smtClean="0"/>
              <a:t>.</a:t>
            </a:r>
          </a:p>
          <a:p>
            <a:pPr marL="0" indent="0">
              <a:buNone/>
            </a:pPr>
            <a:r>
              <a:rPr lang="ru-RU" sz="2800" b="1" dirty="0" smtClean="0"/>
              <a:t>Сегодня 1 мая – </a:t>
            </a:r>
            <a:r>
              <a:rPr lang="ru-RU" sz="2800" b="1" dirty="0" smtClean="0"/>
              <a:t>Праздник </a:t>
            </a:r>
            <a:r>
              <a:rPr lang="ru-RU" sz="2800" b="1" dirty="0" smtClean="0"/>
              <a:t>отмечают </a:t>
            </a:r>
            <a:r>
              <a:rPr lang="ru-RU" sz="2800" b="1" dirty="0" smtClean="0"/>
              <a:t>весной.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305682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34400" cy="97497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 английском языке есть четкое разделение времени: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640960" cy="518457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  <a:buFont typeface="Arial"/>
              <a:buChar char="•"/>
            </a:pPr>
            <a:r>
              <a:rPr lang="ru-RU" b="1" dirty="0">
                <a:solidFill>
                  <a:srgbClr val="7030A0"/>
                </a:solidFill>
              </a:rPr>
              <a:t>До полудня </a:t>
            </a:r>
            <a:r>
              <a:rPr lang="ru-RU" dirty="0"/>
              <a:t>(00:00 - 12:00): </a:t>
            </a:r>
            <a:r>
              <a:rPr lang="en-US" b="1" dirty="0">
                <a:solidFill>
                  <a:srgbClr val="7030A0"/>
                </a:solidFill>
              </a:rPr>
              <a:t>AM</a:t>
            </a:r>
            <a:r>
              <a:rPr lang="en-US" b="1" dirty="0">
                <a:solidFill>
                  <a:srgbClr val="3366FF"/>
                </a:solidFill>
              </a:rPr>
              <a:t> </a:t>
            </a:r>
            <a:r>
              <a:rPr lang="en-US" dirty="0"/>
              <a:t>(</a:t>
            </a:r>
            <a:r>
              <a:rPr lang="en-US" sz="2400" dirty="0"/>
              <a:t>Ante </a:t>
            </a:r>
            <a:r>
              <a:rPr lang="en-US" sz="2400" dirty="0" err="1"/>
              <a:t>Merediem</a:t>
            </a:r>
            <a:r>
              <a:rPr lang="en-US" dirty="0"/>
              <a:t>)</a:t>
            </a:r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ru-RU" b="1" dirty="0">
                <a:solidFill>
                  <a:srgbClr val="7030A0"/>
                </a:solidFill>
              </a:rPr>
              <a:t>После полудня </a:t>
            </a:r>
            <a:r>
              <a:rPr lang="ru-RU" dirty="0"/>
              <a:t>(12:00 - 24:00): </a:t>
            </a:r>
            <a:r>
              <a:rPr lang="en-US" b="1" dirty="0">
                <a:solidFill>
                  <a:srgbClr val="7030A0"/>
                </a:solidFill>
              </a:rPr>
              <a:t>PM</a:t>
            </a:r>
            <a:r>
              <a:rPr lang="en-US" b="1" dirty="0">
                <a:solidFill>
                  <a:srgbClr val="3366FF"/>
                </a:solidFill>
              </a:rPr>
              <a:t> </a:t>
            </a:r>
            <a:r>
              <a:rPr lang="en-US" dirty="0"/>
              <a:t>(</a:t>
            </a:r>
            <a:r>
              <a:rPr lang="en-US" sz="2400" dirty="0"/>
              <a:t>Post </a:t>
            </a:r>
            <a:r>
              <a:rPr lang="en-US" sz="2400" dirty="0" err="1"/>
              <a:t>Merediem</a:t>
            </a:r>
            <a:r>
              <a:rPr lang="en-US" dirty="0" smtClean="0"/>
              <a:t>)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900" b="1" i="1" dirty="0" smtClean="0">
                <a:solidFill>
                  <a:srgbClr val="F83110"/>
                </a:solidFill>
              </a:rPr>
              <a:t>*</a:t>
            </a:r>
            <a:r>
              <a:rPr lang="ru-RU" sz="2600" i="1" dirty="0" smtClean="0"/>
              <a:t>Также</a:t>
            </a:r>
            <a:r>
              <a:rPr lang="ru-RU" sz="2600" i="1" dirty="0"/>
              <a:t>, </a:t>
            </a:r>
            <a:r>
              <a:rPr lang="ru-RU" sz="2600" i="1" dirty="0" smtClean="0">
                <a:solidFill>
                  <a:prstClr val="black"/>
                </a:solidFill>
              </a:rPr>
              <a:t> можно </a:t>
            </a:r>
            <a:r>
              <a:rPr lang="ru-RU" sz="2600" i="1" dirty="0">
                <a:solidFill>
                  <a:prstClr val="black"/>
                </a:solidFill>
              </a:rPr>
              <a:t>использовать </a:t>
            </a:r>
            <a:r>
              <a:rPr lang="ru-RU" sz="2600" i="1" dirty="0" smtClean="0"/>
              <a:t>вместо </a:t>
            </a:r>
            <a:endParaRPr lang="en-US" sz="2600" i="1" dirty="0" smtClean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600" b="1" i="1" dirty="0" smtClean="0">
                <a:solidFill>
                  <a:srgbClr val="7030A0"/>
                </a:solidFill>
              </a:rPr>
              <a:t>a.m</a:t>
            </a:r>
            <a:r>
              <a:rPr lang="en-US" sz="2600" b="1" i="1" dirty="0">
                <a:solidFill>
                  <a:srgbClr val="7030A0"/>
                </a:solidFill>
              </a:rPr>
              <a:t>.</a:t>
            </a:r>
            <a:r>
              <a:rPr lang="en-US" sz="2600" i="1" dirty="0"/>
              <a:t> </a:t>
            </a:r>
            <a:r>
              <a:rPr lang="ru-RU" sz="2600" i="1" dirty="0" smtClean="0"/>
              <a:t>- </a:t>
            </a:r>
            <a:r>
              <a:rPr lang="en-US" sz="2600" b="1" i="1" dirty="0">
                <a:solidFill>
                  <a:srgbClr val="7030A0"/>
                </a:solidFill>
              </a:rPr>
              <a:t>in the </a:t>
            </a:r>
            <a:r>
              <a:rPr lang="en-US" sz="2600" b="1" i="1" dirty="0" smtClean="0">
                <a:solidFill>
                  <a:srgbClr val="7030A0"/>
                </a:solidFill>
              </a:rPr>
              <a:t>morning</a:t>
            </a:r>
            <a:endParaRPr lang="en-US" sz="2600" i="1" dirty="0" smtClean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600" b="1" i="1" dirty="0" smtClean="0">
                <a:solidFill>
                  <a:srgbClr val="7030A0"/>
                </a:solidFill>
              </a:rPr>
              <a:t>p.m</a:t>
            </a:r>
            <a:r>
              <a:rPr lang="en-US" sz="2600" b="1" i="1" dirty="0">
                <a:solidFill>
                  <a:srgbClr val="7030A0"/>
                </a:solidFill>
              </a:rPr>
              <a:t>.</a:t>
            </a:r>
            <a:r>
              <a:rPr lang="en-US" sz="2600" i="1" dirty="0"/>
              <a:t> -</a:t>
            </a:r>
            <a:r>
              <a:rPr lang="ru-RU" sz="2600" i="1" dirty="0" smtClean="0"/>
              <a:t> </a:t>
            </a:r>
            <a:r>
              <a:rPr lang="en-US" sz="2600" b="1" i="1" dirty="0">
                <a:solidFill>
                  <a:srgbClr val="7030A0"/>
                </a:solidFill>
              </a:rPr>
              <a:t>in the </a:t>
            </a:r>
            <a:r>
              <a:rPr lang="en-US" sz="2600" b="1" i="1" dirty="0" smtClean="0">
                <a:solidFill>
                  <a:srgbClr val="7030A0"/>
                </a:solidFill>
              </a:rPr>
              <a:t>evening</a:t>
            </a:r>
            <a:endParaRPr lang="en-US" sz="2600" i="1" dirty="0" smtClean="0"/>
          </a:p>
          <a:p>
            <a:pPr marL="0" lvl="0" indent="0" algn="just">
              <a:lnSpc>
                <a:spcPct val="120000"/>
              </a:lnSpc>
              <a:buClr>
                <a:srgbClr val="53548A"/>
              </a:buClr>
              <a:buNone/>
            </a:pPr>
            <a:r>
              <a:rPr lang="en-US" sz="2600" i="1" dirty="0" smtClean="0"/>
              <a:t>It’s </a:t>
            </a:r>
            <a:r>
              <a:rPr lang="en-US" sz="2600" i="1" dirty="0"/>
              <a:t>a quarter past five a.m. </a:t>
            </a:r>
            <a:r>
              <a:rPr lang="en-US" sz="2600" i="1" dirty="0" smtClean="0"/>
              <a:t>=</a:t>
            </a:r>
            <a:r>
              <a:rPr lang="ru-RU" sz="2600" i="1" dirty="0" smtClean="0"/>
              <a:t> </a:t>
            </a:r>
            <a:r>
              <a:rPr lang="en-US" sz="2600" i="1" dirty="0" smtClean="0"/>
              <a:t>It’s </a:t>
            </a:r>
            <a:r>
              <a:rPr lang="en-US" sz="2600" i="1" dirty="0"/>
              <a:t>a quarter past five in the morning</a:t>
            </a:r>
            <a:r>
              <a:rPr lang="en-US" sz="2600" i="1" dirty="0" smtClean="0"/>
              <a:t>.</a:t>
            </a:r>
            <a:r>
              <a:rPr lang="en-US" sz="2600" i="1" dirty="0">
                <a:solidFill>
                  <a:prstClr val="black"/>
                </a:solidFill>
              </a:rPr>
              <a:t> </a:t>
            </a:r>
            <a:endParaRPr lang="en-US" sz="2600" i="1" dirty="0" smtClean="0">
              <a:solidFill>
                <a:prstClr val="black"/>
              </a:solidFill>
            </a:endParaRPr>
          </a:p>
          <a:p>
            <a:pPr marL="0" lvl="0" indent="0" algn="just">
              <a:lnSpc>
                <a:spcPct val="120000"/>
              </a:lnSpc>
              <a:buClr>
                <a:srgbClr val="53548A"/>
              </a:buClr>
              <a:buNone/>
            </a:pPr>
            <a:r>
              <a:rPr lang="en-US" sz="2600" i="1" dirty="0" smtClean="0">
                <a:solidFill>
                  <a:prstClr val="black"/>
                </a:solidFill>
              </a:rPr>
              <a:t>It’s </a:t>
            </a:r>
            <a:r>
              <a:rPr lang="en-US" sz="2600" i="1" dirty="0">
                <a:solidFill>
                  <a:prstClr val="black"/>
                </a:solidFill>
              </a:rPr>
              <a:t>a quarter past </a:t>
            </a:r>
            <a:r>
              <a:rPr lang="en-US" sz="2600" i="1" dirty="0" smtClean="0">
                <a:solidFill>
                  <a:prstClr val="black"/>
                </a:solidFill>
              </a:rPr>
              <a:t>five p.m</a:t>
            </a:r>
            <a:r>
              <a:rPr lang="en-US" sz="2600" i="1" dirty="0">
                <a:solidFill>
                  <a:prstClr val="black"/>
                </a:solidFill>
              </a:rPr>
              <a:t>. =</a:t>
            </a:r>
            <a:r>
              <a:rPr lang="ru-RU" sz="2600" i="1" dirty="0">
                <a:solidFill>
                  <a:prstClr val="black"/>
                </a:solidFill>
              </a:rPr>
              <a:t> </a:t>
            </a:r>
            <a:r>
              <a:rPr lang="en-US" sz="2600" i="1" dirty="0">
                <a:solidFill>
                  <a:prstClr val="black"/>
                </a:solidFill>
              </a:rPr>
              <a:t>It’s a quarter past five in the </a:t>
            </a:r>
            <a:r>
              <a:rPr lang="en-US" sz="2600" i="1" dirty="0" smtClean="0">
                <a:solidFill>
                  <a:prstClr val="black"/>
                </a:solidFill>
              </a:rPr>
              <a:t>evening</a:t>
            </a:r>
            <a:r>
              <a:rPr lang="en-US" sz="2600" i="1" dirty="0">
                <a:solidFill>
                  <a:prstClr val="black"/>
                </a:solidFill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ru-RU" sz="2800" dirty="0" smtClean="0"/>
          </a:p>
          <a:p>
            <a:pPr marL="0" indent="0" algn="just">
              <a:lnSpc>
                <a:spcPct val="120000"/>
              </a:lnSpc>
              <a:buNone/>
            </a:pPr>
            <a:endParaRPr lang="en-US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849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822432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 </a:t>
            </a:r>
            <a:r>
              <a:rPr lang="ru-RU" b="1" dirty="0"/>
              <a:t>английском языке </a:t>
            </a:r>
            <a:r>
              <a:rPr lang="ru-RU" b="1" dirty="0" smtClean="0"/>
              <a:t>три предлога времени: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8266120" cy="432623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ru-RU" sz="3600" b="1" dirty="0" err="1">
                <a:solidFill>
                  <a:srgbClr val="7030A0"/>
                </a:solidFill>
              </a:rPr>
              <a:t>at</a:t>
            </a:r>
            <a:r>
              <a:rPr lang="ru-RU" sz="3600" b="1" dirty="0">
                <a:solidFill>
                  <a:srgbClr val="FF6600"/>
                </a:solidFill>
              </a:rPr>
              <a:t> </a:t>
            </a:r>
            <a:r>
              <a:rPr lang="ru-RU" sz="3600" b="1" dirty="0" smtClean="0">
                <a:solidFill>
                  <a:srgbClr val="FF6600"/>
                </a:solidFill>
              </a:rPr>
              <a:t>  </a:t>
            </a:r>
            <a:r>
              <a:rPr lang="ru-RU" sz="3600" b="1" dirty="0" smtClean="0">
                <a:solidFill>
                  <a:srgbClr val="0070C0"/>
                </a:solidFill>
              </a:rPr>
              <a:t>(</a:t>
            </a:r>
            <a:r>
              <a:rPr lang="ru-RU" sz="3600" b="1" dirty="0">
                <a:solidFill>
                  <a:srgbClr val="0070C0"/>
                </a:solidFill>
              </a:rPr>
              <a:t>в</a:t>
            </a:r>
            <a:r>
              <a:rPr lang="ru-RU" sz="3600" b="1" dirty="0" smtClean="0">
                <a:solidFill>
                  <a:srgbClr val="0070C0"/>
                </a:solidFill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ru-RU" sz="3600" b="1" dirty="0" err="1" smtClean="0">
                <a:solidFill>
                  <a:srgbClr val="7030A0"/>
                </a:solidFill>
              </a:rPr>
              <a:t>past</a:t>
            </a:r>
            <a:r>
              <a:rPr lang="ru-RU" sz="3600" b="1" dirty="0" smtClean="0">
                <a:solidFill>
                  <a:srgbClr val="FF6600"/>
                </a:solidFill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</a:rPr>
              <a:t>  (после)</a:t>
            </a:r>
          </a:p>
          <a:p>
            <a:pPr>
              <a:lnSpc>
                <a:spcPct val="200000"/>
              </a:lnSpc>
            </a:pPr>
            <a:r>
              <a:rPr lang="ru-RU" sz="3600" b="1" dirty="0" err="1" smtClean="0">
                <a:solidFill>
                  <a:srgbClr val="7030A0"/>
                </a:solidFill>
              </a:rPr>
              <a:t>to</a:t>
            </a:r>
            <a:r>
              <a:rPr lang="ru-RU" sz="3600" b="1" dirty="0" smtClean="0">
                <a:solidFill>
                  <a:srgbClr val="FF6600"/>
                </a:solidFill>
              </a:rPr>
              <a:t>   </a:t>
            </a:r>
            <a:r>
              <a:rPr lang="ru-RU" sz="3600" b="1" dirty="0" smtClean="0">
                <a:solidFill>
                  <a:srgbClr val="0070C0"/>
                </a:solidFill>
              </a:rPr>
              <a:t>(</a:t>
            </a:r>
            <a:r>
              <a:rPr lang="ru-RU" sz="3600" b="1" dirty="0">
                <a:solidFill>
                  <a:srgbClr val="0070C0"/>
                </a:solidFill>
              </a:rPr>
              <a:t>до</a:t>
            </a:r>
            <a:r>
              <a:rPr lang="ru-RU" sz="3600" b="1" dirty="0" smtClean="0">
                <a:solidFill>
                  <a:srgbClr val="0070C0"/>
                </a:solidFill>
              </a:rPr>
              <a:t>)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37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Который час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What time is it, please?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What time is it now?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What's the time?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Have you got the time?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Excuse me, what's the time, please?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149" y="228460"/>
            <a:ext cx="1256323" cy="1256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129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Ответ начинаем с     «</a:t>
            </a:r>
            <a:r>
              <a:rPr lang="en-US" b="1" dirty="0" smtClean="0"/>
              <a:t>It is…</a:t>
            </a:r>
            <a:r>
              <a:rPr lang="ru-RU" b="1" dirty="0" smtClean="0"/>
              <a:t> </a:t>
            </a:r>
            <a:r>
              <a:rPr lang="en-US" b="1" dirty="0" smtClean="0"/>
              <a:t>.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67135"/>
            <a:ext cx="5256584" cy="52565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825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</a:t>
            </a:r>
            <a:r>
              <a:rPr lang="en-US" b="1" dirty="0" smtClean="0"/>
              <a:t>It is …</a:t>
            </a:r>
            <a:r>
              <a:rPr lang="ru-RU" b="1" dirty="0" smtClean="0"/>
              <a:t> </a:t>
            </a:r>
            <a:r>
              <a:rPr lang="en-US" b="1" dirty="0" smtClean="0"/>
              <a:t>minutes past …</a:t>
            </a:r>
            <a:r>
              <a:rPr lang="ru-RU" b="1" dirty="0" smtClean="0"/>
              <a:t> </a:t>
            </a:r>
            <a:r>
              <a:rPr lang="en-US" b="1" dirty="0" smtClean="0"/>
              <a:t>.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4147864" cy="42189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076056" y="1556792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/>
              <a:t>Если  на циферблате минутная стрелка находится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/>
              <a:t>от 12.00 до 6.00 - употребляется предлог </a:t>
            </a:r>
            <a:r>
              <a:rPr lang="ru-RU" sz="2400" b="1" dirty="0">
                <a:solidFill>
                  <a:srgbClr val="7030A0"/>
                </a:solidFill>
              </a:rPr>
              <a:t>PAST</a:t>
            </a:r>
            <a:r>
              <a:rPr lang="ru-RU" sz="2400" dirty="0"/>
              <a:t> </a:t>
            </a:r>
            <a:r>
              <a:rPr lang="ru-RU" sz="2400" dirty="0" smtClean="0"/>
              <a:t>(после)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6093296"/>
            <a:ext cx="8448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</a:rPr>
              <a:t>It is ten </a:t>
            </a:r>
            <a:r>
              <a:rPr lang="en-US" sz="2400" b="1" i="1" dirty="0">
                <a:solidFill>
                  <a:srgbClr val="002060"/>
                </a:solidFill>
              </a:rPr>
              <a:t>minutes </a:t>
            </a:r>
            <a:r>
              <a:rPr lang="en-US" sz="2400" b="1" i="1" u="sng" dirty="0">
                <a:solidFill>
                  <a:srgbClr val="7030A0"/>
                </a:solidFill>
              </a:rPr>
              <a:t>past</a:t>
            </a:r>
            <a:r>
              <a:rPr lang="en-US" sz="2400" b="1" i="1" dirty="0">
                <a:solidFill>
                  <a:srgbClr val="002060"/>
                </a:solidFill>
              </a:rPr>
              <a:t> two</a:t>
            </a:r>
            <a:r>
              <a:rPr lang="en-US" b="1" i="1" dirty="0" smtClean="0"/>
              <a:t>. (</a:t>
            </a:r>
            <a:r>
              <a:rPr lang="ru-RU" i="1" dirty="0" smtClean="0"/>
              <a:t>Десять минут третьего или 14:10</a:t>
            </a:r>
            <a:r>
              <a:rPr lang="en-US" b="1" i="1" dirty="0" smtClean="0"/>
              <a:t>)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71676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</a:t>
            </a:r>
            <a:r>
              <a:rPr lang="en-US" b="1" dirty="0" smtClean="0"/>
              <a:t>It is …</a:t>
            </a:r>
            <a:r>
              <a:rPr lang="ru-RU" b="1" dirty="0" smtClean="0"/>
              <a:t> </a:t>
            </a:r>
            <a:r>
              <a:rPr lang="en-US" b="1" dirty="0" smtClean="0"/>
              <a:t>minutes to … .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4147864" cy="42189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076056" y="1556792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prstClr val="black"/>
                </a:solidFill>
              </a:rPr>
              <a:t>Если  на циферблате минутная стрелка находится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/>
              <a:t>От 6.00 до 12.00  употребляется предлог </a:t>
            </a:r>
            <a:r>
              <a:rPr lang="ru-RU" sz="2400" b="1" dirty="0" smtClean="0">
                <a:solidFill>
                  <a:srgbClr val="7030A0"/>
                </a:solidFill>
                <a:effectLst/>
              </a:rPr>
              <a:t>TO</a:t>
            </a:r>
            <a:r>
              <a:rPr lang="ru-RU" sz="2400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sz="2400" dirty="0" smtClean="0"/>
              <a:t>(до)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6093296"/>
            <a:ext cx="796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b="1" i="1" dirty="0" smtClean="0">
                <a:solidFill>
                  <a:srgbClr val="002060"/>
                </a:solidFill>
              </a:rPr>
              <a:t>It is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ten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minutes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u="sng" dirty="0" err="1">
                <a:solidFill>
                  <a:srgbClr val="7030A0"/>
                </a:solidFill>
              </a:rPr>
              <a:t>to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two</a:t>
            </a:r>
            <a:r>
              <a:rPr lang="ru-RU" sz="2400" b="1" i="1" dirty="0" smtClean="0">
                <a:solidFill>
                  <a:srgbClr val="002060"/>
                </a:solidFill>
              </a:rPr>
              <a:t>.</a:t>
            </a:r>
            <a:r>
              <a:rPr lang="en-US" sz="2400" i="1" dirty="0" smtClean="0">
                <a:solidFill>
                  <a:srgbClr val="002060"/>
                </a:solidFill>
              </a:rPr>
              <a:t>  (</a:t>
            </a:r>
            <a:r>
              <a:rPr lang="ru-RU" i="1" dirty="0" smtClean="0">
                <a:solidFill>
                  <a:prstClr val="black"/>
                </a:solidFill>
              </a:rPr>
              <a:t>Без </a:t>
            </a:r>
            <a:r>
              <a:rPr lang="ru-RU" i="1" dirty="0">
                <a:solidFill>
                  <a:prstClr val="black"/>
                </a:solidFill>
              </a:rPr>
              <a:t>десяти минут два или </a:t>
            </a:r>
            <a:r>
              <a:rPr lang="ru-RU" i="1" dirty="0" smtClean="0">
                <a:solidFill>
                  <a:prstClr val="black"/>
                </a:solidFill>
              </a:rPr>
              <a:t>13:50</a:t>
            </a:r>
            <a:r>
              <a:rPr lang="en-US" sz="2000" i="1" dirty="0">
                <a:solidFill>
                  <a:prstClr val="black"/>
                </a:solidFill>
              </a:rPr>
              <a:t>)</a:t>
            </a:r>
            <a:r>
              <a:rPr lang="ru-RU" sz="2000" i="1" dirty="0" smtClean="0">
                <a:solidFill>
                  <a:prstClr val="black"/>
                </a:solidFill>
              </a:rPr>
              <a:t>.</a:t>
            </a:r>
            <a:endParaRPr lang="ru-RU" sz="20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57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«</a:t>
            </a:r>
            <a:r>
              <a:rPr lang="ru-RU" b="1" dirty="0" smtClean="0">
                <a:solidFill>
                  <a:srgbClr val="7030A0"/>
                </a:solidFill>
              </a:rPr>
              <a:t>Четверть часа</a:t>
            </a:r>
            <a:r>
              <a:rPr lang="ru-RU" dirty="0" smtClean="0">
                <a:solidFill>
                  <a:srgbClr val="7030A0"/>
                </a:solidFill>
              </a:rPr>
              <a:t>» </a:t>
            </a:r>
            <a:r>
              <a:rPr lang="ru-RU" dirty="0">
                <a:solidFill>
                  <a:srgbClr val="7030A0"/>
                </a:solidFill>
              </a:rPr>
              <a:t>- </a:t>
            </a:r>
            <a:r>
              <a:rPr lang="ru-RU" b="1" dirty="0" err="1" smtClean="0">
                <a:solidFill>
                  <a:srgbClr val="7030A0"/>
                </a:solidFill>
              </a:rPr>
              <a:t>quarter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6056" y="1556792"/>
            <a:ext cx="3672408" cy="390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/>
              <a:t>Четверть может быть до получаса и после получаса и всегда употребляется с неопределенным артиклем "</a:t>
            </a:r>
            <a:r>
              <a:rPr lang="ru-RU" sz="2400" b="1" dirty="0" smtClean="0">
                <a:solidFill>
                  <a:srgbClr val="FF6600"/>
                </a:solidFill>
                <a:effectLst/>
              </a:rPr>
              <a:t>а</a:t>
            </a:r>
            <a:r>
              <a:rPr lang="ru-RU" sz="2400" dirty="0" smtClean="0"/>
              <a:t>".</a:t>
            </a:r>
            <a:br>
              <a:rPr lang="ru-RU" sz="2400" dirty="0" smtClean="0"/>
            </a:br>
            <a:r>
              <a:rPr lang="ru-RU" sz="2400" dirty="0" smtClean="0"/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904" y="5733256"/>
            <a:ext cx="9062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Font typeface="Arial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</a:rPr>
              <a:t>It is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>
                <a:solidFill>
                  <a:srgbClr val="FF0000"/>
                </a:solidFill>
              </a:rPr>
              <a:t>a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</a:rPr>
              <a:t>quarter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to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five</a:t>
            </a:r>
            <a:r>
              <a:rPr lang="ru-RU" sz="2400" b="1" i="1" dirty="0" smtClean="0">
                <a:solidFill>
                  <a:srgbClr val="002060"/>
                </a:solidFill>
              </a:rPr>
              <a:t>.</a:t>
            </a:r>
            <a:r>
              <a:rPr lang="en-US" sz="2400" i="1" dirty="0" smtClean="0">
                <a:solidFill>
                  <a:prstClr val="black"/>
                </a:solidFill>
              </a:rPr>
              <a:t>  (</a:t>
            </a:r>
            <a:r>
              <a:rPr lang="ru-RU" i="1" dirty="0" smtClean="0">
                <a:solidFill>
                  <a:prstClr val="black"/>
                </a:solidFill>
              </a:rPr>
              <a:t>Без </a:t>
            </a:r>
            <a:r>
              <a:rPr lang="ru-RU" i="1" dirty="0">
                <a:solidFill>
                  <a:prstClr val="black"/>
                </a:solidFill>
              </a:rPr>
              <a:t>четверти пять - без пятнадцати </a:t>
            </a:r>
            <a:r>
              <a:rPr lang="ru-RU" i="1" dirty="0" smtClean="0">
                <a:solidFill>
                  <a:prstClr val="black"/>
                </a:solidFill>
              </a:rPr>
              <a:t>пять</a:t>
            </a:r>
            <a:r>
              <a:rPr lang="en-US" i="1" dirty="0" smtClean="0">
                <a:solidFill>
                  <a:prstClr val="black"/>
                </a:solidFill>
              </a:rPr>
              <a:t>)</a:t>
            </a:r>
            <a:r>
              <a:rPr lang="ru-RU" i="1" dirty="0" smtClean="0">
                <a:solidFill>
                  <a:prstClr val="black"/>
                </a:solidFill>
              </a:rPr>
              <a:t>.</a:t>
            </a:r>
            <a:endParaRPr lang="ru-RU" sz="2400" i="1" dirty="0">
              <a:solidFill>
                <a:prstClr val="black"/>
              </a:solidFill>
            </a:endParaRPr>
          </a:p>
          <a:p>
            <a:pPr lvl="0">
              <a:buFont typeface="Arial"/>
              <a:buChar char="•"/>
            </a:pPr>
            <a:r>
              <a:rPr lang="en-US" sz="2400" b="1" i="1" dirty="0" smtClean="0">
                <a:solidFill>
                  <a:srgbClr val="002060"/>
                </a:solidFill>
              </a:rPr>
              <a:t> It is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>
                <a:solidFill>
                  <a:srgbClr val="FF0000"/>
                </a:solidFill>
              </a:rPr>
              <a:t>a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</a:rPr>
              <a:t>quarter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past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five</a:t>
            </a:r>
            <a:r>
              <a:rPr lang="ru-RU" sz="2400" b="1" i="1" dirty="0" smtClean="0">
                <a:solidFill>
                  <a:srgbClr val="002060"/>
                </a:solidFill>
              </a:rPr>
              <a:t>.</a:t>
            </a:r>
            <a:r>
              <a:rPr lang="en-US" sz="2400" b="1" i="1" dirty="0" smtClean="0">
                <a:solidFill>
                  <a:srgbClr val="3366FF"/>
                </a:solidFill>
              </a:rPr>
              <a:t> </a:t>
            </a:r>
            <a:r>
              <a:rPr lang="en-US" sz="2400" b="1" i="1" dirty="0">
                <a:solidFill>
                  <a:srgbClr val="3366FF"/>
                </a:solidFill>
              </a:rPr>
              <a:t> </a:t>
            </a:r>
            <a:r>
              <a:rPr lang="en-US" sz="2400" i="1" dirty="0" smtClean="0">
                <a:solidFill>
                  <a:srgbClr val="3366FF"/>
                </a:solidFill>
              </a:rPr>
              <a:t> </a:t>
            </a:r>
            <a:r>
              <a:rPr lang="en-US" sz="2400" i="1" dirty="0" smtClean="0">
                <a:solidFill>
                  <a:srgbClr val="002060"/>
                </a:solidFill>
              </a:rPr>
              <a:t>(</a:t>
            </a:r>
            <a:r>
              <a:rPr lang="ru-RU" i="1" dirty="0" smtClean="0">
                <a:solidFill>
                  <a:prstClr val="black"/>
                </a:solidFill>
              </a:rPr>
              <a:t>Пятнадцать </a:t>
            </a:r>
            <a:r>
              <a:rPr lang="ru-RU" i="1" dirty="0">
                <a:solidFill>
                  <a:prstClr val="black"/>
                </a:solidFill>
              </a:rPr>
              <a:t>минут </a:t>
            </a:r>
            <a:r>
              <a:rPr lang="ru-RU" i="1" dirty="0" smtClean="0">
                <a:solidFill>
                  <a:prstClr val="black"/>
                </a:solidFill>
              </a:rPr>
              <a:t>шестого.</a:t>
            </a:r>
            <a:r>
              <a:rPr lang="en-US" i="1" dirty="0" smtClean="0">
                <a:solidFill>
                  <a:prstClr val="black"/>
                </a:solidFill>
              </a:rPr>
              <a:t>)</a:t>
            </a:r>
            <a:endParaRPr lang="ru-RU" i="1" dirty="0">
              <a:solidFill>
                <a:prstClr val="black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04" y="1312076"/>
            <a:ext cx="4392488" cy="43924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544017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«Половина» </a:t>
            </a:r>
            <a:r>
              <a:rPr lang="ru-RU" dirty="0">
                <a:solidFill>
                  <a:srgbClr val="7030A0"/>
                </a:solidFill>
              </a:rPr>
              <a:t>- </a:t>
            </a:r>
            <a:r>
              <a:rPr lang="en-US" b="1" dirty="0" smtClean="0">
                <a:solidFill>
                  <a:srgbClr val="7030A0"/>
                </a:solidFill>
              </a:rPr>
              <a:t>half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6056" y="2060848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/>
              <a:t>Половина обозначается словом "</a:t>
            </a:r>
            <a:r>
              <a:rPr lang="ru-RU" sz="2400" b="1" dirty="0" err="1" smtClean="0">
                <a:solidFill>
                  <a:srgbClr val="7030A0"/>
                </a:solidFill>
                <a:effectLst/>
              </a:rPr>
              <a:t>half</a:t>
            </a:r>
            <a:r>
              <a:rPr lang="ru-RU" sz="2400" dirty="0" smtClean="0"/>
              <a:t>" [ˈ</a:t>
            </a:r>
            <a:r>
              <a:rPr lang="ru-RU" sz="2400" dirty="0" err="1" smtClean="0"/>
              <a:t>hæf</a:t>
            </a:r>
            <a:r>
              <a:rPr lang="ru-RU" sz="2400" dirty="0" smtClean="0"/>
              <a:t>  ], без артикля.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904" y="5964088"/>
            <a:ext cx="7374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Font typeface="Arial"/>
              <a:buChar char="•"/>
            </a:pPr>
            <a:r>
              <a:rPr lang="ru-RU" sz="2400" b="1" dirty="0" err="1" smtClean="0">
                <a:solidFill>
                  <a:srgbClr val="002060"/>
                </a:solidFill>
              </a:rPr>
              <a:t>At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half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past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seven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r>
              <a:rPr lang="en-US" sz="2400" dirty="0" smtClean="0">
                <a:solidFill>
                  <a:srgbClr val="002060"/>
                </a:solidFill>
              </a:rPr>
              <a:t>  </a:t>
            </a:r>
            <a:r>
              <a:rPr lang="en-US" sz="2400" dirty="0" smtClean="0">
                <a:solidFill>
                  <a:prstClr val="black"/>
                </a:solidFill>
              </a:rPr>
              <a:t>(</a:t>
            </a:r>
            <a:r>
              <a:rPr lang="ru-RU" dirty="0" smtClean="0">
                <a:solidFill>
                  <a:prstClr val="black"/>
                </a:solidFill>
              </a:rPr>
              <a:t>Половина </a:t>
            </a:r>
            <a:r>
              <a:rPr lang="ru-RU" dirty="0">
                <a:solidFill>
                  <a:prstClr val="black"/>
                </a:solidFill>
              </a:rPr>
              <a:t>восьмого (7:30 или 19:30).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04" y="1317794"/>
            <a:ext cx="4381052" cy="43810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3337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ициаль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Официаль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Официаль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337</TotalTime>
  <Words>453</Words>
  <Application>Microsoft Office PowerPoint</Application>
  <PresentationFormat>Экран (4:3)</PresentationFormat>
  <Paragraphs>57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Georgia</vt:lpstr>
      <vt:lpstr>Wingdings</vt:lpstr>
      <vt:lpstr>Wingdings 2</vt:lpstr>
      <vt:lpstr>Официальная</vt:lpstr>
      <vt:lpstr>1_Официальная</vt:lpstr>
      <vt:lpstr>2_Официальная</vt:lpstr>
      <vt:lpstr>3_Официальная</vt:lpstr>
      <vt:lpstr>Презентация PowerPoint</vt:lpstr>
      <vt:lpstr>В английском языке есть четкое разделение времени:</vt:lpstr>
      <vt:lpstr>В английском языке три предлога времени:</vt:lpstr>
      <vt:lpstr>Который час</vt:lpstr>
      <vt:lpstr>Ответ начинаем с     «It is… .»</vt:lpstr>
      <vt:lpstr>«It is … minutes past … .»</vt:lpstr>
      <vt:lpstr>«It is … minutes to … .»</vt:lpstr>
      <vt:lpstr>«Четверть часа» - quarter </vt:lpstr>
      <vt:lpstr>«Половина» - half</vt:lpstr>
      <vt:lpstr>«Ровный час» – o'clock</vt:lpstr>
      <vt:lpstr>Следует запомнить:</vt:lpstr>
      <vt:lpstr> </vt:lpstr>
      <vt:lpstr>Translate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30</cp:revision>
  <dcterms:created xsi:type="dcterms:W3CDTF">2014-01-18T05:17:31Z</dcterms:created>
  <dcterms:modified xsi:type="dcterms:W3CDTF">2021-04-28T02:49:51Z</dcterms:modified>
</cp:coreProperties>
</file>