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01" autoAdjust="0"/>
  </p:normalViewPr>
  <p:slideViewPr>
    <p:cSldViewPr snapToGrid="0">
      <p:cViewPr varScale="1">
        <p:scale>
          <a:sx n="75" d="100"/>
          <a:sy n="75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548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6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9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882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8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8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58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50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BA57D3-63FF-442D-A605-809483139A62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D7A9A4-616D-445A-9A93-72F01D5B72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94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1788454"/>
            <a:ext cx="9232900" cy="2098226"/>
          </a:xfrm>
        </p:spPr>
        <p:txBody>
          <a:bodyPr/>
          <a:lstStyle/>
          <a:p>
            <a:r>
              <a:rPr lang="en-US" sz="96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At THE </a:t>
            </a:r>
            <a:r>
              <a:rPr lang="en-US" sz="9600" dirty="0" err="1" smtClean="0">
                <a:solidFill>
                  <a:srgbClr val="0070C0"/>
                </a:solidFill>
                <a:latin typeface="Cooper Black" panose="0208090404030B020404" pitchFamily="18" charset="0"/>
              </a:rPr>
              <a:t>SHOp</a:t>
            </a:r>
            <a:endParaRPr lang="ru-RU" sz="96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oper Black" panose="0208090404030B020404" pitchFamily="18" charset="0"/>
              </a:rPr>
              <a:t>Buying the food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5726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0"/>
            <a:ext cx="11493500" cy="6858000"/>
          </a:xfrm>
        </p:spPr>
      </p:pic>
    </p:spTree>
    <p:extLst>
      <p:ext uri="{BB962C8B-B14F-4D97-AF65-F5344CB8AC3E}">
        <p14:creationId xmlns:p14="http://schemas.microsoft.com/office/powerpoint/2010/main" val="120386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0"/>
            <a:ext cx="11480800" cy="6858000"/>
          </a:xfrm>
        </p:spPr>
      </p:pic>
    </p:spTree>
    <p:extLst>
      <p:ext uri="{BB962C8B-B14F-4D97-AF65-F5344CB8AC3E}">
        <p14:creationId xmlns:p14="http://schemas.microsoft.com/office/powerpoint/2010/main" val="359923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660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Prices. Revising big numbers.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49300"/>
            <a:ext cx="9601200" cy="59817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r>
              <a:rPr lang="en-US" sz="3600" dirty="0" smtClean="0">
                <a:latin typeface="Arial Black" panose="020B0A04020102020204" pitchFamily="34" charset="0"/>
              </a:rPr>
              <a:t>100- one hundred </a:t>
            </a:r>
            <a:endParaRPr lang="ru-RU" sz="3600" dirty="0" smtClean="0">
              <a:latin typeface="Arial Black" panose="020B0A04020102020204" pitchFamily="34" charset="0"/>
            </a:endParaRPr>
          </a:p>
          <a:p>
            <a:r>
              <a:rPr lang="en-US" sz="3600" dirty="0" smtClean="0">
                <a:latin typeface="Arial Black" panose="020B0A04020102020204" pitchFamily="34" charset="0"/>
              </a:rPr>
              <a:t>200- </a:t>
            </a:r>
            <a:r>
              <a:rPr lang="en-US" sz="3600" dirty="0">
                <a:latin typeface="Arial Black" panose="020B0A04020102020204" pitchFamily="34" charset="0"/>
              </a:rPr>
              <a:t>two hundred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1000-thousand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2000-two thousand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2550- two thousand five hundred </a:t>
            </a:r>
            <a:r>
              <a:rPr lang="en-US" sz="3600" dirty="0" smtClean="0">
                <a:latin typeface="Arial Black" panose="020B0A04020102020204" pitchFamily="34" charset="0"/>
              </a:rPr>
              <a:t>and fifty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100 000- one hundred thousands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1 000 000- million</a:t>
            </a:r>
            <a:endParaRPr lang="ru-RU" sz="3600" dirty="0">
              <a:latin typeface="Arial Black" panose="020B0A04020102020204" pitchFamily="34" charset="0"/>
            </a:endParaRPr>
          </a:p>
          <a:p>
            <a:r>
              <a:rPr lang="en-US" sz="3600" dirty="0">
                <a:latin typeface="Arial Black" panose="020B0A04020102020204" pitchFamily="34" charset="0"/>
              </a:rPr>
              <a:t>Euro- </a:t>
            </a:r>
            <a:r>
              <a:rPr lang="ru-RU" sz="3600" dirty="0">
                <a:latin typeface="Arial Black" panose="020B0A04020102020204" pitchFamily="34" charset="0"/>
              </a:rPr>
              <a:t>евро</a:t>
            </a:r>
          </a:p>
          <a:p>
            <a:r>
              <a:rPr lang="en-US" sz="3600" dirty="0">
                <a:latin typeface="Arial Black" panose="020B0A04020102020204" pitchFamily="34" charset="0"/>
              </a:rPr>
              <a:t>Dollar-</a:t>
            </a:r>
            <a:r>
              <a:rPr lang="ru-RU" sz="3600" dirty="0">
                <a:latin typeface="Arial Black" panose="020B0A04020102020204" pitchFamily="34" charset="0"/>
              </a:rPr>
              <a:t>доллар</a:t>
            </a:r>
          </a:p>
          <a:p>
            <a:r>
              <a:rPr lang="en-US" sz="3600" dirty="0" err="1">
                <a:latin typeface="Arial Black" panose="020B0A04020102020204" pitchFamily="34" charset="0"/>
              </a:rPr>
              <a:t>Tenge</a:t>
            </a:r>
            <a:r>
              <a:rPr lang="en-US" sz="3600" dirty="0">
                <a:latin typeface="Arial Black" panose="020B0A04020102020204" pitchFamily="34" charset="0"/>
              </a:rPr>
              <a:t>-</a:t>
            </a:r>
            <a:r>
              <a:rPr lang="ru-RU" sz="3600" dirty="0">
                <a:latin typeface="Arial Black" panose="020B0A04020102020204" pitchFamily="34" charset="0"/>
              </a:rPr>
              <a:t>тенге</a:t>
            </a:r>
          </a:p>
          <a:p>
            <a:r>
              <a:rPr lang="en-US" sz="3600" dirty="0" err="1">
                <a:latin typeface="Arial Black" panose="020B0A04020102020204" pitchFamily="34" charset="0"/>
              </a:rPr>
              <a:t>Rouble</a:t>
            </a:r>
            <a:r>
              <a:rPr lang="en-US" sz="3600" dirty="0">
                <a:latin typeface="Arial Black" panose="020B0A04020102020204" pitchFamily="34" charset="0"/>
              </a:rPr>
              <a:t>-</a:t>
            </a:r>
            <a:r>
              <a:rPr lang="ru-RU" sz="3600" dirty="0">
                <a:latin typeface="Arial Black" panose="020B0A04020102020204" pitchFamily="34" charset="0"/>
              </a:rPr>
              <a:t>рубль</a:t>
            </a:r>
          </a:p>
          <a:p>
            <a:r>
              <a:rPr lang="en-US" sz="3600" dirty="0">
                <a:latin typeface="Arial Black" panose="020B0A04020102020204" pitchFamily="34" charset="0"/>
              </a:rPr>
              <a:t>Coin-</a:t>
            </a:r>
            <a:r>
              <a:rPr lang="ru-RU" sz="3600" dirty="0" smtClean="0">
                <a:latin typeface="Arial Black" panose="020B0A04020102020204" pitchFamily="34" charset="0"/>
              </a:rPr>
              <a:t>копейка</a:t>
            </a:r>
            <a:endParaRPr lang="ru-RU" sz="3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86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Countable and uncountable nouns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36700"/>
            <a:ext cx="9601200" cy="4724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? -  Many(</a:t>
            </a:r>
            <a:r>
              <a:rPr lang="ru-RU" sz="3200" dirty="0">
                <a:latin typeface="Arial Black" panose="020B0A04020102020204" pitchFamily="34" charset="0"/>
              </a:rPr>
              <a:t>много</a:t>
            </a:r>
            <a:r>
              <a:rPr lang="en-US" sz="3200" dirty="0">
                <a:latin typeface="Arial Black" panose="020B0A04020102020204" pitchFamily="34" charset="0"/>
              </a:rPr>
              <a:t>)           students, pens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 ? – Much(</a:t>
            </a:r>
            <a:r>
              <a:rPr lang="ru-RU" sz="3200" dirty="0">
                <a:latin typeface="Arial Black" panose="020B0A04020102020204" pitchFamily="34" charset="0"/>
              </a:rPr>
              <a:t>много</a:t>
            </a:r>
            <a:r>
              <a:rPr lang="en-US" sz="3200" dirty="0">
                <a:latin typeface="Arial Black" panose="020B0A04020102020204" pitchFamily="34" charset="0"/>
              </a:rPr>
              <a:t>)           bread, coffee, time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       Few (</a:t>
            </a:r>
            <a:r>
              <a:rPr lang="ru-RU" sz="3200" dirty="0">
                <a:latin typeface="Arial Black" panose="020B0A04020102020204" pitchFamily="34" charset="0"/>
              </a:rPr>
              <a:t>мало</a:t>
            </a:r>
            <a:r>
              <a:rPr lang="en-US" sz="3200" dirty="0">
                <a:latin typeface="Arial Black" panose="020B0A04020102020204" pitchFamily="34" charset="0"/>
              </a:rPr>
              <a:t>)            streets, flags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       Little(</a:t>
            </a:r>
            <a:r>
              <a:rPr lang="ru-RU" sz="3200" dirty="0">
                <a:latin typeface="Arial Black" panose="020B0A04020102020204" pitchFamily="34" charset="0"/>
              </a:rPr>
              <a:t>мало</a:t>
            </a:r>
            <a:r>
              <a:rPr lang="en-US" sz="3200" dirty="0">
                <a:latin typeface="Arial Black" panose="020B0A04020102020204" pitchFamily="34" charset="0"/>
              </a:rPr>
              <a:t>)            juice, butter, money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      A few(</a:t>
            </a:r>
            <a:r>
              <a:rPr lang="ru-RU" sz="3200" dirty="0">
                <a:latin typeface="Arial Black" panose="020B0A04020102020204" pitchFamily="34" charset="0"/>
              </a:rPr>
              <a:t>немного</a:t>
            </a:r>
            <a:r>
              <a:rPr lang="en-US" sz="3200" dirty="0">
                <a:latin typeface="Arial Black" panose="020B0A04020102020204" pitchFamily="34" charset="0"/>
              </a:rPr>
              <a:t>)            cards, books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      A little( </a:t>
            </a:r>
            <a:r>
              <a:rPr lang="ru-RU" sz="3200" dirty="0">
                <a:latin typeface="Arial Black" panose="020B0A04020102020204" pitchFamily="34" charset="0"/>
              </a:rPr>
              <a:t>немного</a:t>
            </a:r>
            <a:r>
              <a:rPr lang="en-US" sz="3200" dirty="0">
                <a:latin typeface="Arial Black" panose="020B0A04020102020204" pitchFamily="34" charset="0"/>
              </a:rPr>
              <a:t>)          milk, rain</a:t>
            </a:r>
            <a:endParaRPr lang="ru-RU" sz="3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467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 Black" panose="020B0A04020102020204" pitchFamily="34" charset="0"/>
              </a:rPr>
              <a:t>+  </a:t>
            </a:r>
            <a:r>
              <a:rPr lang="en-US" sz="3600" dirty="0">
                <a:latin typeface="Arial Black" panose="020B0A04020102020204" pitchFamily="34" charset="0"/>
              </a:rPr>
              <a:t>some-</a:t>
            </a:r>
            <a:r>
              <a:rPr lang="ru-RU" sz="3600" dirty="0">
                <a:latin typeface="Arial Black" panose="020B0A04020102020204" pitchFamily="34" charset="0"/>
              </a:rPr>
              <a:t>   немного, несколько</a:t>
            </a:r>
          </a:p>
          <a:p>
            <a:pPr lvl="0"/>
            <a:r>
              <a:rPr lang="en-US" sz="3600" dirty="0">
                <a:latin typeface="Arial Black" panose="020B0A04020102020204" pitchFamily="34" charset="0"/>
              </a:rPr>
              <a:t>? any</a:t>
            </a:r>
            <a:r>
              <a:rPr lang="ru-RU" sz="3600" dirty="0">
                <a:latin typeface="Arial Black" panose="020B0A04020102020204" pitchFamily="34" charset="0"/>
              </a:rPr>
              <a:t>-  немного, несколько</a:t>
            </a:r>
          </a:p>
          <a:p>
            <a:r>
              <a:rPr lang="ru-RU" sz="3600" dirty="0">
                <a:latin typeface="Arial Black" panose="020B0A04020102020204" pitchFamily="34" charset="0"/>
              </a:rPr>
              <a:t>+ </a:t>
            </a:r>
            <a:r>
              <a:rPr lang="en-US" sz="3600" dirty="0">
                <a:latin typeface="Arial Black" panose="020B0A04020102020204" pitchFamily="34" charset="0"/>
              </a:rPr>
              <a:t>any  -</a:t>
            </a:r>
            <a:r>
              <a:rPr lang="ru-RU" sz="3600" dirty="0">
                <a:latin typeface="Arial Black" panose="020B0A04020102020204" pitchFamily="34" charset="0"/>
              </a:rPr>
              <a:t>       любой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395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4600" y="393700"/>
            <a:ext cx="7188200" cy="927100"/>
          </a:xfrm>
        </p:spPr>
        <p:txBody>
          <a:bodyPr/>
          <a:lstStyle/>
          <a:p>
            <a:r>
              <a:rPr lang="en-US" u="sng"/>
              <a:t>At the foods shop.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320800"/>
            <a:ext cx="9347200" cy="5537200"/>
          </a:xfrm>
        </p:spPr>
      </p:pic>
    </p:spTree>
    <p:extLst>
      <p:ext uri="{BB962C8B-B14F-4D97-AF65-F5344CB8AC3E}">
        <p14:creationId xmlns:p14="http://schemas.microsoft.com/office/powerpoint/2010/main" val="282432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723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u="sng" dirty="0"/>
              <a:t>At the foods shop.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143000"/>
            <a:ext cx="96012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-Can I help you?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-Yes, please. I need 200 grams of butter, 300 grams of cheese and 400 grams of sausage.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-Here they are(</a:t>
            </a:r>
            <a:r>
              <a:rPr lang="ru-RU" sz="2800" dirty="0" smtClean="0">
                <a:latin typeface="Arial Black" panose="020B0A04020102020204" pitchFamily="34" charset="0"/>
              </a:rPr>
              <a:t>вот</a:t>
            </a:r>
            <a:r>
              <a:rPr lang="en-US" sz="2800" dirty="0" smtClean="0">
                <a:latin typeface="Arial Black" panose="020B0A04020102020204" pitchFamily="34" charset="0"/>
              </a:rPr>
              <a:t>, </a:t>
            </a:r>
            <a:r>
              <a:rPr lang="ru-RU" sz="2800" dirty="0" smtClean="0">
                <a:latin typeface="Arial Black" panose="020B0A04020102020204" pitchFamily="34" charset="0"/>
              </a:rPr>
              <a:t>пожалуйста</a:t>
            </a:r>
            <a:r>
              <a:rPr lang="en-US" sz="2800" dirty="0" smtClean="0">
                <a:latin typeface="Arial Black" panose="020B0A04020102020204" pitchFamily="34" charset="0"/>
              </a:rPr>
              <a:t>). Anything else?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-Oh, I would like to buy(</a:t>
            </a:r>
            <a:r>
              <a:rPr lang="ru-RU" sz="2800" dirty="0" smtClean="0">
                <a:latin typeface="Arial Black" panose="020B0A04020102020204" pitchFamily="34" charset="0"/>
              </a:rPr>
              <a:t>мне бы хотелось</a:t>
            </a:r>
            <a:r>
              <a:rPr lang="en-US" sz="2800" dirty="0" smtClean="0">
                <a:latin typeface="Arial Black" panose="020B0A04020102020204" pitchFamily="34" charset="0"/>
              </a:rPr>
              <a:t>) 1 packet of milk, a jar of honey, a bottle of oil.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-What kind of oil?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 Olive oil.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-Is that all?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9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431800"/>
            <a:ext cx="9601200" cy="6121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- Could you give me a loaf of brown bread and 10 bottles of green tea?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-Yes, sure. Anything else?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 One more thing. I would like to buy 1 kilogram of grapes? Do you have them?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 Just a moment. I`ll check…Sorry, there are no grapes left(</a:t>
            </a:r>
            <a:r>
              <a:rPr lang="ru-RU" sz="2800" dirty="0">
                <a:latin typeface="Arial Black" panose="020B0A04020102020204" pitchFamily="34" charset="0"/>
              </a:rPr>
              <a:t>не осталось</a:t>
            </a:r>
            <a:r>
              <a:rPr lang="en-US" sz="2800" dirty="0">
                <a:latin typeface="Arial Black" panose="020B0A04020102020204" pitchFamily="34" charset="0"/>
              </a:rPr>
              <a:t>).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-It will cost(</a:t>
            </a:r>
            <a:r>
              <a:rPr lang="en-US" sz="2800" dirty="0" err="1">
                <a:latin typeface="Arial Black" panose="020B0A04020102020204" pitchFamily="34" charset="0"/>
              </a:rPr>
              <a:t>это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будет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стоить</a:t>
            </a:r>
            <a:r>
              <a:rPr lang="en-US" sz="2800" dirty="0">
                <a:latin typeface="Arial Black" panose="020B0A04020102020204" pitchFamily="34" charset="0"/>
              </a:rPr>
              <a:t>) 780 </a:t>
            </a:r>
            <a:r>
              <a:rPr lang="en-US" sz="2800" dirty="0" err="1">
                <a:latin typeface="Arial Black" panose="020B0A04020102020204" pitchFamily="34" charset="0"/>
              </a:rPr>
              <a:t>tenge</a:t>
            </a:r>
            <a:r>
              <a:rPr lang="en-US" sz="2800" dirty="0">
                <a:latin typeface="Arial Black" panose="020B0A04020102020204" pitchFamily="34" charset="0"/>
              </a:rPr>
              <a:t>. Will you pay in cash or by your card?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 In cash. Here is 800 </a:t>
            </a:r>
            <a:r>
              <a:rPr lang="en-US" sz="2800" dirty="0" err="1">
                <a:latin typeface="Arial Black" panose="020B0A04020102020204" pitchFamily="34" charset="0"/>
              </a:rPr>
              <a:t>tenge</a:t>
            </a:r>
            <a:r>
              <a:rPr lang="en-US" sz="2800" dirty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-Here`s 20 </a:t>
            </a:r>
            <a:r>
              <a:rPr lang="en-US" sz="2800" dirty="0" err="1">
                <a:latin typeface="Arial Black" panose="020B0A04020102020204" pitchFamily="34" charset="0"/>
              </a:rPr>
              <a:t>tenge</a:t>
            </a:r>
            <a:r>
              <a:rPr lang="en-US" sz="2800" dirty="0">
                <a:latin typeface="Arial Black" panose="020B0A04020102020204" pitchFamily="34" charset="0"/>
              </a:rPr>
              <a:t> change.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-Thank you.</a:t>
            </a:r>
            <a:endParaRPr lang="ru-RU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- Welcome.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2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8442"/>
            <a:ext cx="11506200" cy="6689558"/>
          </a:xfrm>
        </p:spPr>
      </p:pic>
    </p:spTree>
    <p:extLst>
      <p:ext uri="{BB962C8B-B14F-4D97-AF65-F5344CB8AC3E}">
        <p14:creationId xmlns:p14="http://schemas.microsoft.com/office/powerpoint/2010/main" val="111189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2663"/>
            <a:ext cx="11506200" cy="6605337"/>
          </a:xfrm>
        </p:spPr>
      </p:pic>
    </p:spTree>
    <p:extLst>
      <p:ext uri="{BB962C8B-B14F-4D97-AF65-F5344CB8AC3E}">
        <p14:creationId xmlns:p14="http://schemas.microsoft.com/office/powerpoint/2010/main" val="11791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0"/>
            <a:ext cx="11518232" cy="6858000"/>
          </a:xfrm>
        </p:spPr>
      </p:pic>
    </p:spTree>
    <p:extLst>
      <p:ext uri="{BB962C8B-B14F-4D97-AF65-F5344CB8AC3E}">
        <p14:creationId xmlns:p14="http://schemas.microsoft.com/office/powerpoint/2010/main" val="90119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0"/>
            <a:ext cx="11480800" cy="6858000"/>
          </a:xfrm>
        </p:spPr>
      </p:pic>
    </p:spTree>
    <p:extLst>
      <p:ext uri="{BB962C8B-B14F-4D97-AF65-F5344CB8AC3E}">
        <p14:creationId xmlns:p14="http://schemas.microsoft.com/office/powerpoint/2010/main" val="90641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0"/>
            <a:ext cx="11480800" cy="6858000"/>
          </a:xfrm>
        </p:spPr>
      </p:pic>
    </p:spTree>
    <p:extLst>
      <p:ext uri="{BB962C8B-B14F-4D97-AF65-F5344CB8AC3E}">
        <p14:creationId xmlns:p14="http://schemas.microsoft.com/office/powerpoint/2010/main" val="193373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0"/>
            <a:ext cx="11493500" cy="6858000"/>
          </a:xfrm>
        </p:spPr>
      </p:pic>
    </p:spTree>
    <p:extLst>
      <p:ext uri="{BB962C8B-B14F-4D97-AF65-F5344CB8AC3E}">
        <p14:creationId xmlns:p14="http://schemas.microsoft.com/office/powerpoint/2010/main" val="47030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0"/>
            <a:ext cx="11493500" cy="6858000"/>
          </a:xfrm>
        </p:spPr>
      </p:pic>
    </p:spTree>
    <p:extLst>
      <p:ext uri="{BB962C8B-B14F-4D97-AF65-F5344CB8AC3E}">
        <p14:creationId xmlns:p14="http://schemas.microsoft.com/office/powerpoint/2010/main" val="25857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0"/>
            <a:ext cx="11493500" cy="6858000"/>
          </a:xfrm>
        </p:spPr>
      </p:pic>
    </p:spTree>
    <p:extLst>
      <p:ext uri="{BB962C8B-B14F-4D97-AF65-F5344CB8AC3E}">
        <p14:creationId xmlns:p14="http://schemas.microsoft.com/office/powerpoint/2010/main" val="38945357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45</TotalTime>
  <Words>333</Words>
  <Application>Microsoft Office PowerPoint</Application>
  <PresentationFormat>Широкоэкранный</PresentationFormat>
  <Paragraphs>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 Black</vt:lpstr>
      <vt:lpstr>Bahnschrift</vt:lpstr>
      <vt:lpstr>Cooper Black</vt:lpstr>
      <vt:lpstr>Franklin Gothic Book</vt:lpstr>
      <vt:lpstr>Crop</vt:lpstr>
      <vt:lpstr>At THE SHOp</vt:lpstr>
      <vt:lpstr>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Prices. Revising big numbers.  </vt:lpstr>
      <vt:lpstr>Countable and uncountable nouns </vt:lpstr>
      <vt:lpstr> </vt:lpstr>
      <vt:lpstr>At the foods shop.</vt:lpstr>
      <vt:lpstr> At the foods shop.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2021-05-14T06:10:04Z</dcterms:created>
  <dcterms:modified xsi:type="dcterms:W3CDTF">2021-05-14T06:55:33Z</dcterms:modified>
</cp:coreProperties>
</file>