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7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8A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8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8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3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9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9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3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5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1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C0C3D21-6EC3-4700-8707-56F7B25CDB9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FECCE71-1F57-4FE7-86CB-838C691D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6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708038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sz="96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Where I Am?</a:t>
            </a: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2478506"/>
            <a:ext cx="9228201" cy="1094874"/>
          </a:xfrm>
        </p:spPr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en-US" sz="40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get direction</a:t>
            </a:r>
            <a:endParaRPr lang="ru-RU" sz="4000" b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11" y="3573380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0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9"/>
          <a:stretch/>
        </p:blipFill>
        <p:spPr>
          <a:xfrm>
            <a:off x="818147" y="168443"/>
            <a:ext cx="10611852" cy="6689558"/>
          </a:xfrm>
        </p:spPr>
      </p:pic>
    </p:spTree>
    <p:extLst>
      <p:ext uri="{BB962C8B-B14F-4D97-AF65-F5344CB8AC3E}">
        <p14:creationId xmlns:p14="http://schemas.microsoft.com/office/powerpoint/2010/main" val="1605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ru-RU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используйте 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», если:</a:t>
            </a:r>
            <a:b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576137"/>
            <a:ext cx="10753725" cy="5113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Вы </a:t>
            </a:r>
            <a:r>
              <a:rPr lang="ru-RU" sz="2800" dirty="0">
                <a:latin typeface="Arial Black" panose="020B0A04020102020204" pitchFamily="34" charset="0"/>
              </a:rPr>
              <a:t>уже что-то натворили (обидели кого-то, опоздали на </a:t>
            </a:r>
            <a:r>
              <a:rPr lang="ru-RU" sz="2800" dirty="0" smtClean="0">
                <a:latin typeface="Arial Black" panose="020B0A04020102020204" pitchFamily="34" charset="0"/>
              </a:rPr>
              <a:t>встречу) </a:t>
            </a:r>
            <a:r>
              <a:rPr lang="ru-RU" sz="2800" dirty="0">
                <a:latin typeface="Arial Black" panose="020B0A04020102020204" pitchFamily="34" charset="0"/>
              </a:rPr>
              <a:t>и сожалеете об этом</a:t>
            </a:r>
            <a:r>
              <a:rPr lang="ru-RU" sz="2800" dirty="0" smtClean="0">
                <a:latin typeface="Arial Black" panose="020B0A04020102020204" pitchFamily="34" charset="0"/>
              </a:rPr>
              <a:t>.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I’m sorry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I didn’t want to hurt you.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Прости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я не хотел тебя обидеть.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Sorry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 for being late.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Извини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что опоздал.</a:t>
            </a:r>
          </a:p>
        </p:txBody>
      </p:sp>
    </p:spTree>
    <p:extLst>
      <p:ext uri="{BB962C8B-B14F-4D97-AF65-F5344CB8AC3E}">
        <p14:creationId xmlns:p14="http://schemas.microsoft.com/office/powerpoint/2010/main" val="91839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20316"/>
            <a:ext cx="10772775" cy="2037415"/>
          </a:xfrm>
        </p:spPr>
        <p:txBody>
          <a:bodyPr/>
          <a:lstStyle/>
          <a:p>
            <a:r>
              <a:rPr lang="ru-RU" b="1" dirty="0"/>
              <a:t>фраза </a:t>
            </a:r>
            <a:r>
              <a:rPr lang="en-US" b="1" dirty="0"/>
              <a:t>“excuse” </a:t>
            </a:r>
            <a:r>
              <a:rPr lang="ru-RU" b="1" dirty="0"/>
              <a:t>пригодится в следующих ситуациях: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57225" y="1589825"/>
            <a:ext cx="10995197" cy="407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60287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Вы только собираетесь обратиться 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и, возможно, причинить мелкие неудобства.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3D464A"/>
                </a:solidFill>
                <a:effectLst/>
                <a:latin typeface="Arial Black" panose="020B0A04020102020204" pitchFamily="34" charset="0"/>
              </a:rPr>
              <a:t> 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solidFill>
                <a:srgbClr val="3D464A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Excuse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me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could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you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close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the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door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please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?</a:t>
            </a:r>
            <a:b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Простите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, не могли бы вы закрыть дверь, 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пожалуйста? </a:t>
            </a:r>
          </a:p>
        </p:txBody>
      </p:sp>
    </p:spTree>
    <p:extLst>
      <p:ext uri="{BB962C8B-B14F-4D97-AF65-F5344CB8AC3E}">
        <p14:creationId xmlns:p14="http://schemas.microsoft.com/office/powerpoint/2010/main" val="23924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499533"/>
            <a:ext cx="8686799" cy="6274246"/>
          </a:xfrm>
        </p:spPr>
      </p:pic>
    </p:spTree>
    <p:extLst>
      <p:ext uri="{BB962C8B-B14F-4D97-AF65-F5344CB8AC3E}">
        <p14:creationId xmlns:p14="http://schemas.microsoft.com/office/powerpoint/2010/main" val="309058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56411"/>
            <a:ext cx="10772775" cy="842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</a:t>
            </a:r>
            <a:r>
              <a:rPr lang="en-US" sz="7200" b="1" dirty="0" smtClean="0"/>
              <a:t>General phrases</a:t>
            </a:r>
            <a:endParaRPr lang="ru-RU" sz="7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581253"/>
              </p:ext>
            </p:extLst>
          </p:nvPr>
        </p:nvGraphicFramePr>
        <p:xfrm>
          <a:off x="818147" y="1515979"/>
          <a:ext cx="10611852" cy="4800600"/>
        </p:xfrm>
        <a:graphic>
          <a:graphicData uri="http://schemas.openxmlformats.org/drawingml/2006/table">
            <a:tbl>
              <a:tblPr/>
              <a:tblGrid>
                <a:gridCol w="5305926">
                  <a:extLst>
                    <a:ext uri="{9D8B030D-6E8A-4147-A177-3AD203B41FA5}">
                      <a16:colId xmlns:a16="http://schemas.microsoft.com/office/drawing/2014/main" val="3954261923"/>
                    </a:ext>
                  </a:extLst>
                </a:gridCol>
                <a:gridCol w="5305926">
                  <a:extLst>
                    <a:ext uri="{9D8B030D-6E8A-4147-A177-3AD203B41FA5}">
                      <a16:colId xmlns:a16="http://schemas.microsoft.com/office/drawing/2014/main" val="3846528130"/>
                    </a:ext>
                  </a:extLst>
                </a:gridCol>
              </a:tblGrid>
              <a:tr h="24603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dirty="0">
                          <a:effectLst/>
                          <a:latin typeface="Arial Black" panose="020B0A04020102020204" pitchFamily="34" charset="0"/>
                        </a:rPr>
                        <a:t>Excuse me, can you help me, (please)? I have lost my way.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dirty="0">
                          <a:effectLst/>
                          <a:latin typeface="Arial Black" panose="020B0A04020102020204" pitchFamily="34" charset="0"/>
                        </a:rPr>
                        <a:t>Извините, не могли бы вы мне помочь, (пожалуйста)? Я потерялся.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5801"/>
                  </a:ext>
                </a:extLst>
              </a:tr>
              <a:tr h="2340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>
                          <a:effectLst/>
                          <a:latin typeface="Arial Black" panose="020B0A04020102020204" pitchFamily="34" charset="0"/>
                        </a:rPr>
                        <a:t>Could you help me, please? I have got lost.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dirty="0">
                          <a:effectLst/>
                          <a:latin typeface="Arial Black" panose="020B0A04020102020204" pitchFamily="34" charset="0"/>
                        </a:rPr>
                        <a:t>Не могли бы вы мне помочь, пожалуйста? Я потерялся.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8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55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475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689783"/>
              </p:ext>
            </p:extLst>
          </p:nvPr>
        </p:nvGraphicFramePr>
        <p:xfrm>
          <a:off x="1491916" y="1359568"/>
          <a:ext cx="8734926" cy="5367957"/>
        </p:xfrm>
        <a:graphic>
          <a:graphicData uri="http://schemas.openxmlformats.org/drawingml/2006/table">
            <a:tbl>
              <a:tblPr/>
              <a:tblGrid>
                <a:gridCol w="4367463">
                  <a:extLst>
                    <a:ext uri="{9D8B030D-6E8A-4147-A177-3AD203B41FA5}">
                      <a16:colId xmlns:a16="http://schemas.microsoft.com/office/drawing/2014/main" val="498372981"/>
                    </a:ext>
                  </a:extLst>
                </a:gridCol>
                <a:gridCol w="4367463">
                  <a:extLst>
                    <a:ext uri="{9D8B030D-6E8A-4147-A177-3AD203B41FA5}">
                      <a16:colId xmlns:a16="http://schemas.microsoft.com/office/drawing/2014/main" val="3148976934"/>
                    </a:ext>
                  </a:extLst>
                </a:gridCol>
              </a:tblGrid>
              <a:tr h="7339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>
                          <a:effectLst/>
                          <a:latin typeface="Arial Black" panose="020B0A04020102020204" pitchFamily="34" charset="0"/>
                        </a:rPr>
                        <a:t>What is the name of this street?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>
                          <a:effectLst/>
                          <a:latin typeface="Arial Black" panose="020B0A04020102020204" pitchFamily="34" charset="0"/>
                        </a:rPr>
                        <a:t>Как называется эта улица?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19057"/>
                  </a:ext>
                </a:extLst>
              </a:tr>
              <a:tr h="7339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Where is the theatre situated?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dirty="0">
                          <a:effectLst/>
                          <a:latin typeface="Arial Black" panose="020B0A04020102020204" pitchFamily="34" charset="0"/>
                        </a:rPr>
                        <a:t>Где находится театр?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15920"/>
                  </a:ext>
                </a:extLst>
              </a:tr>
              <a:tr h="7339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>
                          <a:effectLst/>
                          <a:latin typeface="Arial Black" panose="020B0A04020102020204" pitchFamily="34" charset="0"/>
                        </a:rPr>
                        <a:t>Where is the restroom?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>
                          <a:effectLst/>
                          <a:latin typeface="Arial Black" panose="020B0A04020102020204" pitchFamily="34" charset="0"/>
                        </a:rPr>
                        <a:t>Где находится туалет?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70265"/>
                  </a:ext>
                </a:extLst>
              </a:tr>
              <a:tr h="1171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Excuse me, do you know where the museum is?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dirty="0">
                          <a:effectLst/>
                          <a:latin typeface="Arial Black" panose="020B0A04020102020204" pitchFamily="34" charset="0"/>
                        </a:rPr>
                        <a:t>Извините, вы не знаете, где находится музей?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81435"/>
                  </a:ext>
                </a:extLst>
              </a:tr>
              <a:tr h="160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</a:rPr>
                        <a:t>Excuse me, could you tell me how to get to the train station?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dirty="0">
                          <a:effectLst/>
                          <a:latin typeface="Arial Black" panose="020B0A04020102020204" pitchFamily="34" charset="0"/>
                        </a:rPr>
                        <a:t>Извините, не могли бы вы подсказать мне, как добраться до вокзала?</a:t>
                      </a:r>
                    </a:p>
                  </a:txBody>
                  <a:tcPr marL="77577" marR="77577" marT="77577" marB="775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F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4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73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499533"/>
            <a:ext cx="11013407" cy="6093772"/>
          </a:xfrm>
        </p:spPr>
      </p:pic>
    </p:spTree>
    <p:extLst>
      <p:ext uri="{BB962C8B-B14F-4D97-AF65-F5344CB8AC3E}">
        <p14:creationId xmlns:p14="http://schemas.microsoft.com/office/powerpoint/2010/main" val="336977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312821"/>
            <a:ext cx="11815009" cy="6364705"/>
          </a:xfrm>
        </p:spPr>
      </p:pic>
    </p:spTree>
    <p:extLst>
      <p:ext uri="{BB962C8B-B14F-4D97-AF65-F5344CB8AC3E}">
        <p14:creationId xmlns:p14="http://schemas.microsoft.com/office/powerpoint/2010/main" val="175021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288758"/>
            <a:ext cx="10238873" cy="6244389"/>
          </a:xfrm>
        </p:spPr>
      </p:pic>
    </p:spTree>
    <p:extLst>
      <p:ext uri="{BB962C8B-B14F-4D97-AF65-F5344CB8AC3E}">
        <p14:creationId xmlns:p14="http://schemas.microsoft.com/office/powerpoint/2010/main" val="411665186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61</TotalTime>
  <Words>258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 Light</vt:lpstr>
      <vt:lpstr>Cooper Black</vt:lpstr>
      <vt:lpstr>Метрополия</vt:lpstr>
      <vt:lpstr>      Where I Am?</vt:lpstr>
      <vt:lpstr>       используйте «sorry», если: </vt:lpstr>
      <vt:lpstr>фраза “excuse” пригодится в следующих ситуациях:</vt:lpstr>
      <vt:lpstr> </vt:lpstr>
      <vt:lpstr>                     General phrases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2021-06-09T02:38:25Z</dcterms:created>
  <dcterms:modified xsi:type="dcterms:W3CDTF">2021-06-09T06:58:28Z</dcterms:modified>
</cp:coreProperties>
</file>